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av" ContentType="audio/wav"/>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36" r:id="rId1"/>
  </p:sldMasterIdLst>
  <p:notesMasterIdLst>
    <p:notesMasterId r:id="rId113"/>
  </p:notesMasterIdLst>
  <p:handoutMasterIdLst>
    <p:handoutMasterId r:id="rId114"/>
  </p:handoutMasterIdLst>
  <p:sldIdLst>
    <p:sldId id="256" r:id="rId2"/>
    <p:sldId id="283" r:id="rId3"/>
    <p:sldId id="336" r:id="rId4"/>
    <p:sldId id="337" r:id="rId5"/>
    <p:sldId id="338" r:id="rId6"/>
    <p:sldId id="339" r:id="rId7"/>
    <p:sldId id="340" r:id="rId8"/>
    <p:sldId id="341" r:id="rId9"/>
    <p:sldId id="342" r:id="rId10"/>
    <p:sldId id="343" r:id="rId11"/>
    <p:sldId id="344" r:id="rId12"/>
    <p:sldId id="345" r:id="rId13"/>
    <p:sldId id="346" r:id="rId14"/>
    <p:sldId id="347" r:id="rId15"/>
    <p:sldId id="348" r:id="rId16"/>
    <p:sldId id="349" r:id="rId17"/>
    <p:sldId id="385" r:id="rId18"/>
    <p:sldId id="452" r:id="rId19"/>
    <p:sldId id="350" r:id="rId20"/>
    <p:sldId id="351" r:id="rId21"/>
    <p:sldId id="352" r:id="rId22"/>
    <p:sldId id="353" r:id="rId23"/>
    <p:sldId id="354" r:id="rId24"/>
    <p:sldId id="387" r:id="rId25"/>
    <p:sldId id="389" r:id="rId26"/>
    <p:sldId id="390" r:id="rId27"/>
    <p:sldId id="391" r:id="rId28"/>
    <p:sldId id="392" r:id="rId29"/>
    <p:sldId id="393" r:id="rId30"/>
    <p:sldId id="394" r:id="rId31"/>
    <p:sldId id="451" r:id="rId32"/>
    <p:sldId id="356" r:id="rId33"/>
    <p:sldId id="357" r:id="rId34"/>
    <p:sldId id="395" r:id="rId35"/>
    <p:sldId id="396" r:id="rId36"/>
    <p:sldId id="397" r:id="rId37"/>
    <p:sldId id="398" r:id="rId38"/>
    <p:sldId id="399" r:id="rId39"/>
    <p:sldId id="400" r:id="rId40"/>
    <p:sldId id="401" r:id="rId41"/>
    <p:sldId id="402" r:id="rId42"/>
    <p:sldId id="403" r:id="rId43"/>
    <p:sldId id="404" r:id="rId44"/>
    <p:sldId id="405" r:id="rId45"/>
    <p:sldId id="406" r:id="rId46"/>
    <p:sldId id="407" r:id="rId47"/>
    <p:sldId id="408" r:id="rId48"/>
    <p:sldId id="409" r:id="rId49"/>
    <p:sldId id="410" r:id="rId50"/>
    <p:sldId id="411" r:id="rId51"/>
    <p:sldId id="412" r:id="rId52"/>
    <p:sldId id="413" r:id="rId53"/>
    <p:sldId id="414" r:id="rId54"/>
    <p:sldId id="415" r:id="rId55"/>
    <p:sldId id="416" r:id="rId56"/>
    <p:sldId id="417" r:id="rId57"/>
    <p:sldId id="418" r:id="rId58"/>
    <p:sldId id="419" r:id="rId59"/>
    <p:sldId id="420" r:id="rId60"/>
    <p:sldId id="421" r:id="rId61"/>
    <p:sldId id="422" r:id="rId62"/>
    <p:sldId id="423" r:id="rId63"/>
    <p:sldId id="424" r:id="rId64"/>
    <p:sldId id="425" r:id="rId65"/>
    <p:sldId id="426" r:id="rId66"/>
    <p:sldId id="427" r:id="rId67"/>
    <p:sldId id="428" r:id="rId68"/>
    <p:sldId id="429" r:id="rId69"/>
    <p:sldId id="430" r:id="rId70"/>
    <p:sldId id="431" r:id="rId71"/>
    <p:sldId id="432" r:id="rId72"/>
    <p:sldId id="433" r:id="rId73"/>
    <p:sldId id="434" r:id="rId74"/>
    <p:sldId id="435" r:id="rId75"/>
    <p:sldId id="436" r:id="rId76"/>
    <p:sldId id="437" r:id="rId77"/>
    <p:sldId id="438" r:id="rId78"/>
    <p:sldId id="439" r:id="rId79"/>
    <p:sldId id="440" r:id="rId80"/>
    <p:sldId id="441" r:id="rId81"/>
    <p:sldId id="442" r:id="rId82"/>
    <p:sldId id="443" r:id="rId83"/>
    <p:sldId id="444" r:id="rId84"/>
    <p:sldId id="447" r:id="rId85"/>
    <p:sldId id="358" r:id="rId86"/>
    <p:sldId id="359" r:id="rId87"/>
    <p:sldId id="360" r:id="rId88"/>
    <p:sldId id="361" r:id="rId89"/>
    <p:sldId id="362" r:id="rId90"/>
    <p:sldId id="363" r:id="rId91"/>
    <p:sldId id="364" r:id="rId92"/>
    <p:sldId id="365" r:id="rId93"/>
    <p:sldId id="366" r:id="rId94"/>
    <p:sldId id="367" r:id="rId95"/>
    <p:sldId id="368" r:id="rId96"/>
    <p:sldId id="369" r:id="rId97"/>
    <p:sldId id="370" r:id="rId98"/>
    <p:sldId id="371" r:id="rId99"/>
    <p:sldId id="372" r:id="rId100"/>
    <p:sldId id="373" r:id="rId101"/>
    <p:sldId id="374" r:id="rId102"/>
    <p:sldId id="375" r:id="rId103"/>
    <p:sldId id="376" r:id="rId104"/>
    <p:sldId id="377" r:id="rId105"/>
    <p:sldId id="378" r:id="rId106"/>
    <p:sldId id="379" r:id="rId107"/>
    <p:sldId id="380" r:id="rId108"/>
    <p:sldId id="381" r:id="rId109"/>
    <p:sldId id="382" r:id="rId110"/>
    <p:sldId id="383" r:id="rId111"/>
    <p:sldId id="384" r:id="rId112"/>
  </p:sldIdLst>
  <p:sldSz cx="9144000" cy="6858000" type="screen4x3"/>
  <p:notesSz cx="7315200" cy="9601200"/>
  <p:defaultTextStyle>
    <a:defPPr>
      <a:defRPr lang="en-US"/>
    </a:defPPr>
    <a:lvl1pPr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1pPr>
    <a:lvl2pPr marL="457200"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2pPr>
    <a:lvl3pPr marL="914400"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3pPr>
    <a:lvl4pPr marL="1371600"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4pPr>
    <a:lvl5pPr marL="1828800"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5pPr>
    <a:lvl6pPr marL="2286000" algn="l" defTabSz="914400" rtl="0" eaLnBrk="1" latinLnBrk="0" hangingPunct="1">
      <a:defRPr sz="1200" kern="1200">
        <a:solidFill>
          <a:srgbClr val="000000"/>
        </a:solidFill>
        <a:latin typeface="Arial" pitchFamily="34" charset="0"/>
        <a:ea typeface="+mn-ea"/>
        <a:cs typeface="+mn-cs"/>
        <a:sym typeface="Arial" pitchFamily="34" charset="0"/>
      </a:defRPr>
    </a:lvl6pPr>
    <a:lvl7pPr marL="2743200" algn="l" defTabSz="914400" rtl="0" eaLnBrk="1" latinLnBrk="0" hangingPunct="1">
      <a:defRPr sz="1200" kern="1200">
        <a:solidFill>
          <a:srgbClr val="000000"/>
        </a:solidFill>
        <a:latin typeface="Arial" pitchFamily="34" charset="0"/>
        <a:ea typeface="+mn-ea"/>
        <a:cs typeface="+mn-cs"/>
        <a:sym typeface="Arial" pitchFamily="34" charset="0"/>
      </a:defRPr>
    </a:lvl7pPr>
    <a:lvl8pPr marL="3200400" algn="l" defTabSz="914400" rtl="0" eaLnBrk="1" latinLnBrk="0" hangingPunct="1">
      <a:defRPr sz="1200" kern="1200">
        <a:solidFill>
          <a:srgbClr val="000000"/>
        </a:solidFill>
        <a:latin typeface="Arial" pitchFamily="34" charset="0"/>
        <a:ea typeface="+mn-ea"/>
        <a:cs typeface="+mn-cs"/>
        <a:sym typeface="Arial" pitchFamily="34" charset="0"/>
      </a:defRPr>
    </a:lvl8pPr>
    <a:lvl9pPr marL="3657600" algn="l" defTabSz="914400" rtl="0" eaLnBrk="1" latinLnBrk="0" hangingPunct="1">
      <a:defRPr sz="1200" kern="1200">
        <a:solidFill>
          <a:srgbClr val="000000"/>
        </a:solidFill>
        <a:latin typeface="Arial" pitchFamily="34" charset="0"/>
        <a:ea typeface="+mn-ea"/>
        <a:cs typeface="+mn-cs"/>
        <a:sym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9999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7" d="100"/>
          <a:sy n="77" d="100"/>
        </p:scale>
        <p:origin x="-970" y="-5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522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a:defRPr sz="1300">
                <a:latin typeface="Arial" charset="0"/>
                <a:sym typeface="Arial" charset="0"/>
              </a:defRPr>
            </a:lvl1pPr>
          </a:lstStyle>
          <a:p>
            <a:pPr>
              <a:defRPr/>
            </a:pPr>
            <a:r>
              <a:rPr lang="en-US"/>
              <a:t>Introduction</a:t>
            </a:r>
          </a:p>
        </p:txBody>
      </p:sp>
      <p:sp>
        <p:nvSpPr>
          <p:cNvPr id="3" name="Date Placeholder 2"/>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a:defRPr sz="1300">
                <a:latin typeface="Arial" charset="0"/>
                <a:sym typeface="Arial" charset="0"/>
              </a:defRPr>
            </a:lvl1pPr>
          </a:lstStyle>
          <a:p>
            <a:pPr>
              <a:defRPr/>
            </a:pPr>
            <a:fld id="{90C091E2-A608-4627-B6BE-8E33650D0023}" type="datetime1">
              <a:rPr lang="en-US"/>
              <a:pPr>
                <a:defRPr/>
              </a:pPr>
              <a:t>9/14/2011</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a:defRPr sz="1300">
                <a:latin typeface="Arial" charset="0"/>
                <a:sym typeface="Arial"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6661" tIns="48331" rIns="96661" bIns="48331" rtlCol="0" anchor="b"/>
          <a:lstStyle>
            <a:lvl1pPr algn="r">
              <a:defRPr sz="1300">
                <a:latin typeface="Arial" charset="0"/>
                <a:sym typeface="Arial" charset="0"/>
              </a:defRPr>
            </a:lvl1pPr>
          </a:lstStyle>
          <a:p>
            <a:pPr>
              <a:defRPr/>
            </a:pPr>
            <a:fld id="{1ECF1927-E5DD-40FE-8EFC-FC65C408F3FA}" type="slidenum">
              <a:rPr lang="en-US"/>
              <a:pPr>
                <a:defRPr/>
              </a:pPr>
              <a:t>‹#›</a:t>
            </a:fld>
            <a:endParaRPr lang="en-US"/>
          </a:p>
        </p:txBody>
      </p:sp>
    </p:spTree>
    <p:extLst>
      <p:ext uri="{BB962C8B-B14F-4D97-AF65-F5344CB8AC3E}">
        <p14:creationId xmlns:p14="http://schemas.microsoft.com/office/powerpoint/2010/main" val="18529709"/>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a:solidFill>
                  <a:schemeClr val="tx1"/>
                </a:solidFill>
                <a:latin typeface="Arial" charset="0"/>
                <a:sym typeface="Arial" charset="0"/>
              </a:defRPr>
            </a:lvl1pPr>
          </a:lstStyle>
          <a:p>
            <a:pPr>
              <a:defRPr/>
            </a:pPr>
            <a:r>
              <a:rPr lang="en-US"/>
              <a:t>Introduction</a:t>
            </a:r>
          </a:p>
        </p:txBody>
      </p:sp>
      <p:sp>
        <p:nvSpPr>
          <p:cNvPr id="36867"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a:solidFill>
                  <a:schemeClr val="tx1"/>
                </a:solidFill>
                <a:latin typeface="Arial" charset="0"/>
                <a:sym typeface="Arial" charset="0"/>
              </a:defRPr>
            </a:lvl1pPr>
          </a:lstStyle>
          <a:p>
            <a:pPr>
              <a:defRPr/>
            </a:pPr>
            <a:fld id="{28512235-BA12-4D68-A667-F28CB8ECE4E1}" type="datetime1">
              <a:rPr lang="en-US"/>
              <a:pPr>
                <a:defRPr/>
              </a:pPr>
              <a:t>9/14/2011</a:t>
            </a:fld>
            <a:endParaRPr lang="en-US"/>
          </a:p>
        </p:txBody>
      </p:sp>
      <p:sp>
        <p:nvSpPr>
          <p:cNvPr id="6246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36869"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6870"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a:solidFill>
                  <a:schemeClr val="tx1"/>
                </a:solidFill>
                <a:latin typeface="Arial" charset="0"/>
                <a:sym typeface="Arial" charset="0"/>
              </a:defRPr>
            </a:lvl1pPr>
          </a:lstStyle>
          <a:p>
            <a:pPr>
              <a:defRPr/>
            </a:pPr>
            <a:endParaRPr lang="en-US"/>
          </a:p>
        </p:txBody>
      </p:sp>
      <p:sp>
        <p:nvSpPr>
          <p:cNvPr id="36871"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a:solidFill>
                  <a:schemeClr val="tx1"/>
                </a:solidFill>
                <a:latin typeface="Arial" charset="0"/>
                <a:sym typeface="Arial" charset="0"/>
              </a:defRPr>
            </a:lvl1pPr>
          </a:lstStyle>
          <a:p>
            <a:pPr>
              <a:defRPr/>
            </a:pPr>
            <a:fld id="{D31CB347-1283-430A-92B6-D5042D339340}" type="slidenum">
              <a:rPr lang="en-US"/>
              <a:pPr>
                <a:defRPr/>
              </a:pPr>
              <a:t>‹#›</a:t>
            </a:fld>
            <a:endParaRPr lang="en-US"/>
          </a:p>
        </p:txBody>
      </p:sp>
    </p:spTree>
    <p:extLst>
      <p:ext uri="{BB962C8B-B14F-4D97-AF65-F5344CB8AC3E}">
        <p14:creationId xmlns:p14="http://schemas.microsoft.com/office/powerpoint/2010/main" val="290820775"/>
      </p:ext>
    </p:extLst>
  </p:cSld>
  <p:clrMap bg1="lt1" tx1="dk1" bg2="lt2" tx2="dk2" accent1="accent1" accent2="accent2" accent3="accent3" accent4="accent4" accent5="accent5" accent6="accent6" hlink="hlink" folHlink="folHlink"/>
  <p:hf ftr="0"/>
  <p:notesStyle>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63492" name="Slide Number Placeholder 3"/>
          <p:cNvSpPr>
            <a:spLocks noGrp="1"/>
          </p:cNvSpPr>
          <p:nvPr>
            <p:ph type="sldNum" sz="quarter" idx="5"/>
          </p:nvPr>
        </p:nvSpPr>
        <p:spPr>
          <a:noFill/>
        </p:spPr>
        <p:txBody>
          <a:bodyPr/>
          <a:lstStyle/>
          <a:p>
            <a:fld id="{A3D2F0C2-473C-44A5-9B6D-91985D0DC69F}" type="slidenum">
              <a:rPr lang="en-US" smtClean="0">
                <a:latin typeface="Arial" pitchFamily="34" charset="0"/>
                <a:sym typeface="Arial" pitchFamily="34" charset="0"/>
              </a:rPr>
              <a:pPr/>
              <a:t>1</a:t>
            </a:fld>
            <a:endParaRPr lang="en-US" smtClean="0">
              <a:latin typeface="Arial" pitchFamily="34" charset="0"/>
              <a:sym typeface="Arial" pitchFamily="34" charset="0"/>
            </a:endParaRPr>
          </a:p>
        </p:txBody>
      </p:sp>
      <p:sp>
        <p:nvSpPr>
          <p:cNvPr id="63493" name="Date Placeholder 4"/>
          <p:cNvSpPr>
            <a:spLocks noGrp="1"/>
          </p:cNvSpPr>
          <p:nvPr>
            <p:ph type="dt" sz="quarter" idx="1"/>
          </p:nvPr>
        </p:nvSpPr>
        <p:spPr>
          <a:noFill/>
        </p:spPr>
        <p:txBody>
          <a:bodyPr/>
          <a:lstStyle/>
          <a:p>
            <a:fld id="{BD79AEC5-2634-4126-9DBA-89831FBD5908}" type="datetime1">
              <a:rPr lang="en-US" smtClean="0">
                <a:latin typeface="Arial" pitchFamily="34" charset="0"/>
                <a:sym typeface="Arial" pitchFamily="34" charset="0"/>
              </a:rPr>
              <a:pPr/>
              <a:t>9/14/2011</a:t>
            </a:fld>
            <a:endParaRPr lang="en-US" smtClean="0">
              <a:latin typeface="Arial" pitchFamily="34" charset="0"/>
              <a:sym typeface="Arial" pitchFamily="34" charset="0"/>
            </a:endParaRPr>
          </a:p>
        </p:txBody>
      </p:sp>
      <p:sp>
        <p:nvSpPr>
          <p:cNvPr id="63494" name="Header Placeholder 5"/>
          <p:cNvSpPr>
            <a:spLocks noGrp="1"/>
          </p:cNvSpPr>
          <p:nvPr>
            <p:ph type="hdr" sz="quarter"/>
          </p:nvPr>
        </p:nvSpPr>
        <p:spPr>
          <a:noFill/>
        </p:spPr>
        <p:txBody>
          <a:bodyPr/>
          <a:lstStyle/>
          <a:p>
            <a:r>
              <a:rPr lang="en-US" smtClean="0">
                <a:latin typeface="Arial" pitchFamily="34" charset="0"/>
                <a:sym typeface="Arial" pitchFamily="34" charset="0"/>
              </a:rPr>
              <a:t>Introduction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9DA516-A2B1-4F51-BBE3-9746429C8212}" type="slidenum">
              <a:rPr lang="en-US"/>
              <a:pPr/>
              <a:t>59</a:t>
            </a:fld>
            <a:endParaRPr lang="en-US"/>
          </a:p>
        </p:txBody>
      </p:sp>
      <p:sp>
        <p:nvSpPr>
          <p:cNvPr id="529410" name="Rectangle 2"/>
          <p:cNvSpPr>
            <a:spLocks noGrp="1" noRot="1" noChangeAspect="1" noChangeArrowheads="1" noTextEdit="1"/>
          </p:cNvSpPr>
          <p:nvPr>
            <p:ph type="sldImg"/>
          </p:nvPr>
        </p:nvSpPr>
        <p:spPr>
          <a:ln/>
        </p:spPr>
      </p:sp>
      <p:sp>
        <p:nvSpPr>
          <p:cNvPr id="529411" name="Rectangle 3"/>
          <p:cNvSpPr>
            <a:spLocks noGrp="1" noChangeArrowheads="1"/>
          </p:cNvSpPr>
          <p:nvPr>
            <p:ph type="body" idx="1"/>
          </p:nvPr>
        </p:nvSpPr>
        <p:spPr/>
        <p:txBody>
          <a:bodyPr/>
          <a:lstStyle/>
          <a:p>
            <a:r>
              <a:rPr lang="en-US" b="1"/>
              <a:t>Digital Signatures</a:t>
            </a:r>
          </a:p>
          <a:p>
            <a:r>
              <a:rPr lang="en-US"/>
              <a:t>When the asymmetric process is reversed—the private key encrypts a (usually short) message, and the public key decrypts it—the fact that the message was sent by the organization that owns the private key cannot be refuted. </a:t>
            </a:r>
          </a:p>
          <a:p>
            <a:r>
              <a:rPr lang="en-US"/>
              <a:t>This nonrepudiation is the foundation of digital signatures. </a:t>
            </a:r>
          </a:p>
          <a:p>
            <a:r>
              <a:rPr lang="en-US"/>
              <a:t>Digital signatures are encrypted messages that are independently verified by a central facility (registry) as authentic. </a:t>
            </a:r>
          </a:p>
          <a:p>
            <a:r>
              <a:rPr lang="en-US"/>
              <a:t>A digital certificate is an electronic document, similar to a digital signature, attached to a file certifying that the file is from the organization it claims to be from and has not been modified from the original format. </a:t>
            </a:r>
          </a:p>
          <a:p>
            <a:r>
              <a:rPr lang="en-US"/>
              <a:t>A certificate authority (CA) is an agency that manages the issuance of certificates and serves as the electronic notary public to verify their origin and integrity.</a:t>
            </a:r>
          </a:p>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0E3076-FAAA-4265-A6EF-E8BFA426C200}" type="slidenum">
              <a:rPr lang="en-US"/>
              <a:pPr/>
              <a:t>63</a:t>
            </a:fld>
            <a:endParaRPr lang="en-US"/>
          </a:p>
        </p:txBody>
      </p:sp>
      <p:sp>
        <p:nvSpPr>
          <p:cNvPr id="512002" name="Rectangle 2"/>
          <p:cNvSpPr>
            <a:spLocks noGrp="1" noRot="1" noChangeAspect="1" noChangeArrowheads="1" noTextEdit="1"/>
          </p:cNvSpPr>
          <p:nvPr>
            <p:ph type="sldImg"/>
          </p:nvPr>
        </p:nvSpPr>
        <p:spPr>
          <a:ln/>
        </p:spPr>
      </p:sp>
      <p:sp>
        <p:nvSpPr>
          <p:cNvPr id="512003" name="Rectangle 3"/>
          <p:cNvSpPr>
            <a:spLocks noGrp="1" noChangeArrowheads="1"/>
          </p:cNvSpPr>
          <p:nvPr>
            <p:ph type="body" idx="1"/>
          </p:nvPr>
        </p:nvSpPr>
        <p:spPr/>
        <p:txBody>
          <a:bodyPr/>
          <a:lstStyle/>
          <a:p>
            <a:r>
              <a:rPr lang="en-US" b="1"/>
              <a:t>Something You Have</a:t>
            </a:r>
          </a:p>
          <a:p>
            <a:r>
              <a:rPr lang="en-US"/>
              <a:t>This authentication mechanism makes use of something (a card, key, or token) that the user or the system has. </a:t>
            </a:r>
          </a:p>
          <a:p>
            <a:r>
              <a:rPr lang="en-US"/>
              <a:t>While there are many implementations of this mechanism, one example is a dumb card, a category that includes ID and ATM cards with magnetic strips containing the digital (and often encrypted) PIN against which user input is compared. </a:t>
            </a:r>
          </a:p>
          <a:p>
            <a:r>
              <a:rPr lang="en-US"/>
              <a:t>A more capable object is the smart card, which contains a computer chip that can verify and validate other information in addition to PINs. </a:t>
            </a:r>
          </a:p>
          <a:p>
            <a:r>
              <a:rPr lang="en-US"/>
              <a:t>Another device often used is the cryptographic token, a computer chip in a card that has a display. </a:t>
            </a:r>
          </a:p>
          <a:p>
            <a:r>
              <a:rPr lang="en-US"/>
              <a:t>Tokens may be either synchronous or asynchronous. </a:t>
            </a:r>
          </a:p>
          <a:p>
            <a:r>
              <a:rPr lang="en-US"/>
              <a:t>Once synchronous tokens are synchronized with a server, each device (server and token) uses the time to generate the authentication number that is entered during the user login. Asynchronous tokens use a challenge–response system, in which the server challenges the user with a number. </a:t>
            </a:r>
          </a:p>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155951-EE5F-47C9-B9D5-DC35F6DEB5F5}" type="slidenum">
              <a:rPr lang="en-US"/>
              <a:pPr/>
              <a:t>93</a:t>
            </a:fld>
            <a:endParaRPr lang="en-US"/>
          </a:p>
        </p:txBody>
      </p:sp>
      <p:sp>
        <p:nvSpPr>
          <p:cNvPr id="507906" name="Rectangle 2"/>
          <p:cNvSpPr>
            <a:spLocks noGrp="1" noRot="1" noChangeAspect="1" noChangeArrowheads="1" noTextEdit="1"/>
          </p:cNvSpPr>
          <p:nvPr>
            <p:ph type="sldImg"/>
          </p:nvPr>
        </p:nvSpPr>
        <p:spPr>
          <a:ln/>
        </p:spPr>
      </p:sp>
      <p:sp>
        <p:nvSpPr>
          <p:cNvPr id="507907" name="Rectangle 3"/>
          <p:cNvSpPr>
            <a:spLocks noGrp="1" noChangeArrowheads="1"/>
          </p:cNvSpPr>
          <p:nvPr>
            <p:ph type="body" idx="1"/>
          </p:nvPr>
        </p:nvSpPr>
        <p:spPr/>
        <p:txBody>
          <a:bodyPr/>
          <a:lstStyle/>
          <a:p>
            <a:r>
              <a:rPr lang="en-US" dirty="0"/>
              <a:t>Estimated Time to Crack is based on a Pentium 4 computer performing 8 million guesses per second. The estimates take into consideration all keyboard characters, some of which are not allowed by some systems.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B35434-7875-4AB8-A0DB-3745D8FA91FC}" type="slidenum">
              <a:rPr lang="en-US"/>
              <a:pPr/>
              <a:t>105</a:t>
            </a:fld>
            <a:endParaRPr lang="en-US"/>
          </a:p>
        </p:txBody>
      </p:sp>
      <p:sp>
        <p:nvSpPr>
          <p:cNvPr id="437250" name="Rectangle 2"/>
          <p:cNvSpPr>
            <a:spLocks noGrp="1" noRot="1" noChangeAspect="1" noChangeArrowheads="1" noTextEdit="1"/>
          </p:cNvSpPr>
          <p:nvPr>
            <p:ph type="sldImg"/>
          </p:nvPr>
        </p:nvSpPr>
        <p:spPr>
          <a:ln/>
        </p:spPr>
      </p:sp>
      <p:sp>
        <p:nvSpPr>
          <p:cNvPr id="437251" name="Rectangle 3"/>
          <p:cNvSpPr>
            <a:spLocks noGrp="1" noChangeArrowheads="1"/>
          </p:cNvSpPr>
          <p:nvPr>
            <p:ph type="body" idx="1"/>
          </p:nvPr>
        </p:nvSpPr>
        <p:spPr/>
        <p:txBody>
          <a:bodyPr/>
          <a:lstStyle/>
          <a:p>
            <a:r>
              <a:rPr lang="en-US"/>
              <a:t>Picture would be useful here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2476BF-3EEA-4D81-B8CC-23070222E3E0}" type="slidenum">
              <a:rPr lang="en-US"/>
              <a:pPr/>
              <a:t>106</a:t>
            </a:fld>
            <a:endParaRPr lang="en-US"/>
          </a:p>
        </p:txBody>
      </p:sp>
      <p:sp>
        <p:nvSpPr>
          <p:cNvPr id="439298" name="Rectangle 2"/>
          <p:cNvSpPr>
            <a:spLocks noGrp="1" noRot="1" noChangeAspect="1" noChangeArrowheads="1" noTextEdit="1"/>
          </p:cNvSpPr>
          <p:nvPr>
            <p:ph type="sldImg"/>
          </p:nvPr>
        </p:nvSpPr>
        <p:spPr>
          <a:ln/>
        </p:spPr>
      </p:sp>
      <p:sp>
        <p:nvSpPr>
          <p:cNvPr id="439299" name="Rectangle 3"/>
          <p:cNvSpPr>
            <a:spLocks noGrp="1" noChangeArrowheads="1"/>
          </p:cNvSpPr>
          <p:nvPr>
            <p:ph type="body" idx="1"/>
          </p:nvPr>
        </p:nvSpPr>
        <p:spPr/>
        <p:txBody>
          <a:bodyPr/>
          <a:lstStyle/>
          <a:p>
            <a:r>
              <a:rPr lang="en-US"/>
              <a:t>Calculation for salted case:</a:t>
            </a:r>
          </a:p>
          <a:p>
            <a:endParaRPr lang="en-US"/>
          </a:p>
          <a:p>
            <a:r>
              <a:rPr lang="en-US"/>
              <a:t>Number the passwords in file, pwd1, pwd2, …,pwd1024</a:t>
            </a:r>
          </a:p>
          <a:p>
            <a:r>
              <a:rPr lang="en-US"/>
              <a:t>Consider checking each pwd in turn. The probability pwd1 is in the dictionary is 1/4 and, if so, expected work (no. of hashes) is 2^19. If pwd1 is not in dictionary but pwd2 is, we do 2^20 hashes (for pwd1) plus an expected 2^19 hashes for pwd2. The probability of this is (3/4)(1/4). Continuing, we find the expected work factor is</a:t>
            </a:r>
          </a:p>
          <a:p>
            <a:endParaRPr lang="en-US"/>
          </a:p>
          <a:p>
            <a:r>
              <a:rPr lang="en-US"/>
              <a:t>(1/4)*(2^19) + (3/4)*(1/4)*(2^20+2^19) + (3/4)^2*(1/4)*(2*2^20+2^19)+…+ + (3/4)^1023*(1/4)(1023*2^20+2^19) &lt; 2^22</a:t>
            </a:r>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1B506-874C-4AD4-939D-F5D78CC3034D}" type="slidenum">
              <a:rPr lang="en-US"/>
              <a:pPr/>
              <a:t>108</a:t>
            </a:fld>
            <a:endParaRPr lang="en-US"/>
          </a:p>
        </p:txBody>
      </p:sp>
      <p:sp>
        <p:nvSpPr>
          <p:cNvPr id="523266" name="Rectangle 2"/>
          <p:cNvSpPr>
            <a:spLocks noGrp="1" noRot="1" noChangeAspect="1" noChangeArrowheads="1" noTextEdit="1"/>
          </p:cNvSpPr>
          <p:nvPr>
            <p:ph type="sldImg"/>
          </p:nvPr>
        </p:nvSpPr>
        <p:spPr>
          <a:ln/>
        </p:spPr>
      </p:sp>
      <p:sp>
        <p:nvSpPr>
          <p:cNvPr id="523267" name="Rectangle 3"/>
          <p:cNvSpPr>
            <a:spLocks noGrp="1" noChangeArrowheads="1"/>
          </p:cNvSpPr>
          <p:nvPr>
            <p:ph type="body" idx="1"/>
          </p:nvPr>
        </p:nvSpPr>
        <p:spPr/>
        <p:txBody>
          <a:bodyPr/>
          <a:lstStyle/>
          <a:p>
            <a:r>
              <a:rPr lang="en-US" b="1"/>
              <a:t>Packet Sniffers</a:t>
            </a:r>
          </a:p>
          <a:p>
            <a:r>
              <a:rPr lang="en-US"/>
              <a:t>A packet sniffer is a network tool that collects and analyzes copies of packets from the network. </a:t>
            </a:r>
          </a:p>
          <a:p>
            <a:r>
              <a:rPr lang="en-US"/>
              <a:t>In the wrong hands, it can be used to eavesdrop on network traffic. </a:t>
            </a:r>
          </a:p>
          <a:p>
            <a:r>
              <a:rPr lang="en-US"/>
              <a:t>To use a packet sniffer most effectively, you must be connected directly to a local network from an internal location.</a:t>
            </a:r>
          </a:p>
          <a:p>
            <a:r>
              <a:rPr lang="en-US"/>
              <a:t>To use a packet sniffer legally, you must:</a:t>
            </a:r>
          </a:p>
          <a:p>
            <a:r>
              <a:rPr lang="en-US"/>
              <a:t>(1) be on a network that the organization owns, not leases; </a:t>
            </a:r>
          </a:p>
          <a:p>
            <a:r>
              <a:rPr lang="en-US"/>
              <a:t>(2) be under the direct authorization of the network’s owners; </a:t>
            </a:r>
          </a:p>
          <a:p>
            <a:r>
              <a:rPr lang="en-US"/>
              <a:t>(3) have the knowledge and consent of the users; and </a:t>
            </a:r>
          </a:p>
          <a:p>
            <a:r>
              <a:rPr lang="en-US"/>
              <a:t>(4) have a justifiable business reason for doing so. </a:t>
            </a:r>
          </a:p>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Slide Number Placeholder 5"/>
          <p:cNvSpPr>
            <a:spLocks noGrp="1"/>
          </p:cNvSpPr>
          <p:nvPr>
            <p:ph type="sldNum" sz="quarter" idx="10"/>
          </p:nvPr>
        </p:nvSpPr>
        <p:spPr/>
        <p:txBody>
          <a:bodyPr/>
          <a:lstStyle>
            <a:lvl1pPr>
              <a:defRPr/>
            </a:lvl1pPr>
          </a:lstStyle>
          <a:p>
            <a:pPr>
              <a:defRPr/>
            </a:pPr>
            <a:fld id="{E504F677-F983-4E26-828E-C38EDC3C809F}" type="slidenum">
              <a:rPr lang="en-US"/>
              <a:pPr>
                <a:defRPr/>
              </a:pPr>
              <a:t>‹#›</a:t>
            </a:fld>
            <a:endParaRPr lang="en-US"/>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577CFD17-3C81-4099-A595-454844BC2764}" type="slidenum">
              <a:rPr lang="en-US"/>
              <a:pPr>
                <a:defRPr/>
              </a:pPr>
              <a:t>‹#›</a:t>
            </a:fld>
            <a:endParaRPr lang="en-US"/>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p:txBody>
          <a:bodyPr/>
          <a:lstStyle>
            <a:lvl1pPr>
              <a:defRPr/>
            </a:lvl1pPr>
          </a:lstStyle>
          <a:p>
            <a:pPr>
              <a:defRPr/>
            </a:pPr>
            <a:fld id="{1F48C8D9-F510-4112-928C-C16CD9F74411}" type="slidenum">
              <a:rPr lang="en-US"/>
              <a:pPr>
                <a:defRPr/>
              </a:pPr>
              <a:t>‹#›</a:t>
            </a:fld>
            <a:endParaRPr 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2BDEA8A0-DFF0-4EC8-9630-F4035E457B1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p:txBody>
          <a:bodyPr/>
          <a:lstStyle>
            <a:lvl1pPr>
              <a:defRPr/>
            </a:lvl1pPr>
          </a:lstStyle>
          <a:p>
            <a:pPr>
              <a:defRPr/>
            </a:pPr>
            <a:fld id="{993643FF-F44F-4D81-807C-85B47B2D7F39}"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p:txBody>
          <a:bodyPr/>
          <a:lstStyle>
            <a:lvl1pPr>
              <a:defRPr/>
            </a:lvl1pPr>
          </a:lstStyle>
          <a:p>
            <a:pPr>
              <a:defRPr/>
            </a:pPr>
            <a:fld id="{95BEF56C-AF86-4BAB-AAC0-1AA87808C526}" type="slidenum">
              <a:rPr lang="en-US"/>
              <a:pPr>
                <a:defRPr/>
              </a:pPr>
              <a:t>‹#›</a:t>
            </a:fld>
            <a:endParaRPr 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p:txBody>
          <a:bodyPr/>
          <a:lstStyle>
            <a:lvl1pPr>
              <a:defRPr/>
            </a:lvl1pPr>
          </a:lstStyle>
          <a:p>
            <a:pPr>
              <a:defRPr/>
            </a:pPr>
            <a:fld id="{D42789A6-B051-4229-9384-01EA4656BA4B}" type="slidenum">
              <a:rPr lang="en-US"/>
              <a:pPr>
                <a:defRPr/>
              </a:pPr>
              <a:t>‹#›</a:t>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AE3A6E46-6942-4D65-AB37-701EDE0ACE79}" type="slidenum">
              <a:rPr lang="en-US"/>
              <a:pPr>
                <a:defRPr/>
              </a:pPr>
              <a:t>‹#›</a:t>
            </a:fld>
            <a:endParaRPr 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C8AA2BA1-AAF9-4C6A-838B-64AEDA3D2577}" type="slidenum">
              <a:rPr lang="en-US"/>
              <a:pPr>
                <a:defRPr/>
              </a:pPr>
              <a:t>‹#›</a:t>
            </a:fld>
            <a:endParaRPr lang="en-US"/>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CFEFC79-B983-4028-9153-7366798D8250}" type="slidenum">
              <a:rPr lang="en-US"/>
              <a:pPr>
                <a:defRPr/>
              </a:pPr>
              <a:t>‹#›</a:t>
            </a:fld>
            <a:endParaRPr 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FA39082C-1ABA-4872-B621-25FDBFA75B8F}" type="slidenum">
              <a:rPr lang="en-US"/>
              <a:pPr>
                <a:defRPr/>
              </a:pPr>
              <a:t>‹#›</a:t>
            </a:fld>
            <a:endParaRPr 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sym typeface="Arial" charset="0"/>
              </a:defRPr>
            </a:lvl1pPr>
          </a:lstStyle>
          <a:p>
            <a:pPr>
              <a:defRPr/>
            </a:pPr>
            <a:fld id="{38BDE7D5-B752-4F17-8762-346D0757601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www.passwordportal.net/" TargetMode="External"/><Relationship Id="rId2" Type="http://schemas.openxmlformats.org/officeDocument/2006/relationships/hyperlink" Target="http://www.pwcrack.com/index.shtml" TargetMode="External"/><Relationship Id="rId1" Type="http://schemas.openxmlformats.org/officeDocument/2006/relationships/slideLayout" Target="../slideLayouts/slideLayout2.xml"/><Relationship Id="rId6" Type="http://schemas.openxmlformats.org/officeDocument/2006/relationships/hyperlink" Target="http://www.securityfocus.com/infocus/1192" TargetMode="External"/><Relationship Id="rId5" Type="http://schemas.openxmlformats.org/officeDocument/2006/relationships/hyperlink" Target="http://www.openwall.com/john/" TargetMode="External"/><Relationship Id="rId4" Type="http://schemas.openxmlformats.org/officeDocument/2006/relationships/hyperlink" Target="http://www.atstake.com/products/lc/"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audio" Target="../media/audio2.wav"/><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1"/>
          <p:cNvSpPr>
            <a:spLocks noGrp="1" noChangeArrowheads="1"/>
          </p:cNvSpPr>
          <p:nvPr>
            <p:ph type="title"/>
          </p:nvPr>
        </p:nvSpPr>
        <p:spPr>
          <a:xfrm>
            <a:off x="838200" y="1981200"/>
            <a:ext cx="7772400" cy="1465262"/>
          </a:xfrm>
        </p:spPr>
        <p:txBody>
          <a:bodyPr lIns="38100" tIns="38100" rIns="1099" bIns="38100" rtlCol="0" anchor="b">
            <a:normAutofit/>
          </a:bodyPr>
          <a:lstStyle/>
          <a:p>
            <a:pPr eaLnBrk="1" fontAlgn="auto" hangingPunct="1">
              <a:lnSpc>
                <a:spcPct val="93000"/>
              </a:lnSpc>
              <a:spcAft>
                <a:spcPts val="0"/>
              </a:spcAft>
              <a:tabLst>
                <a:tab pos="50800" algn="l"/>
                <a:tab pos="508000" algn="l"/>
                <a:tab pos="965200" algn="l"/>
                <a:tab pos="1422400" algn="l"/>
                <a:tab pos="1879600" algn="l"/>
                <a:tab pos="2336800" algn="l"/>
                <a:tab pos="2794000" algn="l"/>
                <a:tab pos="3251200" algn="l"/>
                <a:tab pos="3708400" algn="l"/>
                <a:tab pos="4165600" algn="l"/>
                <a:tab pos="4622800" algn="l"/>
                <a:tab pos="5080000" algn="l"/>
                <a:tab pos="5537200" algn="l"/>
                <a:tab pos="5994400" algn="l"/>
                <a:tab pos="6451600" algn="l"/>
                <a:tab pos="6908800" algn="l"/>
                <a:tab pos="7366000" algn="l"/>
                <a:tab pos="7823200" algn="l"/>
                <a:tab pos="8280400" algn="l"/>
                <a:tab pos="8737600" algn="l"/>
                <a:tab pos="9194800" algn="l"/>
                <a:tab pos="10071100" algn="l"/>
              </a:tabLst>
              <a:defRPr/>
            </a:pPr>
            <a:r>
              <a:rPr lang="en-US" dirty="0" smtClean="0"/>
              <a:t>Section 2.3 – Authentication Technologies</a:t>
            </a:r>
          </a:p>
        </p:txBody>
      </p:sp>
      <p:sp>
        <p:nvSpPr>
          <p:cNvPr id="3074" name="Slide Number Placeholder 3"/>
          <p:cNvSpPr>
            <a:spLocks noGrp="1"/>
          </p:cNvSpPr>
          <p:nvPr>
            <p:ph type="sldNum" sz="quarter" idx="10"/>
          </p:nvPr>
        </p:nvSpPr>
        <p:spPr/>
        <p:txBody>
          <a:bodyPr/>
          <a:lstStyle/>
          <a:p>
            <a:pPr>
              <a:defRPr/>
            </a:pPr>
            <a:fld id="{E0D8912C-2304-42C0-BDEE-437839B1727E}" type="slidenum">
              <a:rPr lang="en-US"/>
              <a:pPr>
                <a:defRPr/>
              </a:pPr>
              <a:t>1</a:t>
            </a:fld>
            <a:endParaRPr lang="en-US"/>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 Card Security</a:t>
            </a:r>
            <a:endParaRPr lang="en-US" dirty="0"/>
          </a:p>
        </p:txBody>
      </p:sp>
      <p:sp>
        <p:nvSpPr>
          <p:cNvPr id="3" name="Content Placeholder 2"/>
          <p:cNvSpPr>
            <a:spLocks noGrp="1"/>
          </p:cNvSpPr>
          <p:nvPr>
            <p:ph idx="1"/>
          </p:nvPr>
        </p:nvSpPr>
        <p:spPr>
          <a:xfrm>
            <a:off x="228600" y="1219200"/>
            <a:ext cx="8763000" cy="5562600"/>
          </a:xfrm>
        </p:spPr>
        <p:txBody>
          <a:bodyPr/>
          <a:lstStyle/>
          <a:p>
            <a:r>
              <a:rPr lang="en-US" sz="2000" dirty="0" smtClean="0">
                <a:latin typeface="Arial" pitchFamily="34" charset="0"/>
                <a:cs typeface="Arial" pitchFamily="34" charset="0"/>
              </a:rPr>
              <a:t>SIM cards contain several pieces of information that are used to identify the owner and authenticate to the appropriate cell network. </a:t>
            </a:r>
          </a:p>
          <a:p>
            <a:r>
              <a:rPr lang="en-US" sz="2000" dirty="0" smtClean="0">
                <a:latin typeface="Arial" pitchFamily="34" charset="0"/>
                <a:cs typeface="Arial" pitchFamily="34" charset="0"/>
              </a:rPr>
              <a:t>Each SIM card corresponds to a record in the database of subscribers maintained by the network provider. </a:t>
            </a:r>
          </a:p>
          <a:p>
            <a:r>
              <a:rPr lang="en-US" sz="2000" dirty="0" smtClean="0">
                <a:latin typeface="Arial" pitchFamily="34" charset="0"/>
                <a:cs typeface="Arial" pitchFamily="34" charset="0"/>
              </a:rPr>
              <a:t>A SIM card features an </a:t>
            </a:r>
            <a:r>
              <a:rPr lang="en-US" sz="2000" b="1" dirty="0" smtClean="0">
                <a:latin typeface="Arial" pitchFamily="34" charset="0"/>
                <a:cs typeface="Arial" pitchFamily="34" charset="0"/>
              </a:rPr>
              <a:t>integrated circuit card ID (ICCID),</a:t>
            </a:r>
          </a:p>
          <a:p>
            <a:pPr marL="0" indent="0">
              <a:buNone/>
            </a:pPr>
            <a:r>
              <a:rPr lang="en-US" sz="2000" dirty="0" smtClean="0">
                <a:latin typeface="Arial" pitchFamily="34" charset="0"/>
                <a:cs typeface="Arial" pitchFamily="34" charset="0"/>
              </a:rPr>
              <a:t>    which is a unique 18-digit number used for hardware identification.</a:t>
            </a:r>
          </a:p>
          <a:p>
            <a:r>
              <a:rPr lang="en-US" sz="2000" dirty="0" smtClean="0">
                <a:latin typeface="Arial" pitchFamily="34" charset="0"/>
                <a:cs typeface="Arial" pitchFamily="34" charset="0"/>
              </a:rPr>
              <a:t>Next, a SIM card contains a unique </a:t>
            </a:r>
            <a:r>
              <a:rPr lang="en-US" sz="2000" b="1" dirty="0" smtClean="0">
                <a:latin typeface="Arial" pitchFamily="34" charset="0"/>
                <a:cs typeface="Arial" pitchFamily="34" charset="0"/>
              </a:rPr>
              <a:t>international mobile subscriber identity </a:t>
            </a:r>
            <a:r>
              <a:rPr lang="en-US" sz="2000" dirty="0" smtClean="0">
                <a:latin typeface="Arial" pitchFamily="34" charset="0"/>
                <a:cs typeface="Arial" pitchFamily="34" charset="0"/>
              </a:rPr>
              <a:t>(</a:t>
            </a:r>
            <a:r>
              <a:rPr lang="en-US" sz="2000" b="1" dirty="0" smtClean="0">
                <a:latin typeface="Arial" pitchFamily="34" charset="0"/>
                <a:cs typeface="Arial" pitchFamily="34" charset="0"/>
              </a:rPr>
              <a:t>IMSI), </a:t>
            </a:r>
            <a:r>
              <a:rPr lang="en-US" sz="2000" dirty="0" smtClean="0">
                <a:latin typeface="Arial" pitchFamily="34" charset="0"/>
                <a:cs typeface="Arial" pitchFamily="34" charset="0"/>
              </a:rPr>
              <a:t>which identifies the owner’s country, network, and personal identity. </a:t>
            </a:r>
          </a:p>
          <a:p>
            <a:r>
              <a:rPr lang="en-US" sz="2000" dirty="0" smtClean="0">
                <a:latin typeface="Arial" pitchFamily="34" charset="0"/>
                <a:cs typeface="Arial" pitchFamily="34" charset="0"/>
              </a:rPr>
              <a:t>SIM cards also contain a 128-bit </a:t>
            </a:r>
            <a:r>
              <a:rPr lang="en-US" sz="2000" b="1" dirty="0" smtClean="0">
                <a:latin typeface="Arial" pitchFamily="34" charset="0"/>
                <a:cs typeface="Arial" pitchFamily="34" charset="0"/>
              </a:rPr>
              <a:t>secret key. </a:t>
            </a:r>
            <a:r>
              <a:rPr lang="en-US" sz="2000" dirty="0" smtClean="0">
                <a:latin typeface="Arial" pitchFamily="34" charset="0"/>
                <a:cs typeface="Arial" pitchFamily="34" charset="0"/>
              </a:rPr>
              <a:t>This key is used for authenticating a phone to a mobile network.</a:t>
            </a:r>
          </a:p>
          <a:p>
            <a:r>
              <a:rPr lang="en-US" sz="2000" dirty="0" smtClean="0">
                <a:latin typeface="Arial" pitchFamily="34" charset="0"/>
                <a:cs typeface="Arial" pitchFamily="34" charset="0"/>
              </a:rPr>
              <a:t>As an additional security mechanism, many SIM cards require a PIN before allowing any access to information on the card.</a:t>
            </a:r>
          </a:p>
          <a:p>
            <a:r>
              <a:rPr lang="en-US" sz="2000" dirty="0" smtClean="0">
                <a:latin typeface="Arial" pitchFamily="34" charset="0"/>
                <a:cs typeface="Arial" pitchFamily="34" charset="0"/>
              </a:rPr>
              <a:t>GSM = Global System for Mobile Communications</a:t>
            </a:r>
            <a:endParaRPr lang="en-US" sz="20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553200" y="6248400"/>
            <a:ext cx="1905000" cy="457200"/>
          </a:xfrm>
          <a:prstGeom prst="rect">
            <a:avLst/>
          </a:prstGeom>
        </p:spPr>
        <p:txBody>
          <a:bodyPr/>
          <a:lstStyle/>
          <a:p>
            <a:fld id="{18AA6BB6-1D35-470D-B58A-DCFBED0504DB}" type="slidenum">
              <a:rPr lang="en-US"/>
              <a:pPr/>
              <a:t>100</a:t>
            </a:fld>
            <a:endParaRPr lang="en-US"/>
          </a:p>
        </p:txBody>
      </p:sp>
      <p:sp>
        <p:nvSpPr>
          <p:cNvPr id="431106" name="Rectangle 2"/>
          <p:cNvSpPr>
            <a:spLocks noGrp="1" noChangeArrowheads="1"/>
          </p:cNvSpPr>
          <p:nvPr>
            <p:ph type="title"/>
          </p:nvPr>
        </p:nvSpPr>
        <p:spPr/>
        <p:txBody>
          <a:bodyPr/>
          <a:lstStyle/>
          <a:p>
            <a:r>
              <a:rPr lang="en-US" sz="3600"/>
              <a:t>Salting the Password Table</a:t>
            </a:r>
          </a:p>
        </p:txBody>
      </p:sp>
      <p:sp>
        <p:nvSpPr>
          <p:cNvPr id="431107" name="Rectangle 3" descr="Rectangle: Click to edit Master text styles&#10;Second level&#10;Third level&#10;Fourth level&#10;Fifth level"/>
          <p:cNvSpPr>
            <a:spLocks noGrp="1" noChangeArrowheads="1"/>
          </p:cNvSpPr>
          <p:nvPr>
            <p:ph type="body" idx="1"/>
          </p:nvPr>
        </p:nvSpPr>
        <p:spPr/>
        <p:txBody>
          <a:bodyPr/>
          <a:lstStyle/>
          <a:p>
            <a:r>
              <a:rPr lang="en-US" sz="2800"/>
              <a:t>Password table contains:</a:t>
            </a:r>
          </a:p>
          <a:p>
            <a:pPr lvl="1"/>
            <a:r>
              <a:rPr lang="en-US" sz="2400"/>
              <a:t>Salt value = plre</a:t>
            </a:r>
          </a:p>
          <a:p>
            <a:pPr lvl="1"/>
            <a:r>
              <a:rPr lang="en-US" sz="2400" i="1"/>
              <a:t>h</a:t>
            </a:r>
            <a:r>
              <a:rPr lang="en-US" sz="2400"/>
              <a:t>(password+salt) = </a:t>
            </a:r>
            <a:r>
              <a:rPr lang="en-US" sz="2400" i="1"/>
              <a:t>h</a:t>
            </a:r>
            <a:r>
              <a:rPr lang="en-US" sz="2400"/>
              <a:t>(baseballplre) = FSXMXFNB</a:t>
            </a:r>
          </a:p>
        </p:txBody>
      </p:sp>
      <p:pic>
        <p:nvPicPr>
          <p:cNvPr id="4311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352800"/>
            <a:ext cx="5630863" cy="121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764C468A-161F-42A3-8B6D-A258E199338D}" type="slidenum">
              <a:rPr lang="en-US"/>
              <a:pPr/>
              <a:t>101</a:t>
            </a:fld>
            <a:endParaRPr lang="en-US"/>
          </a:p>
        </p:txBody>
      </p:sp>
      <p:sp>
        <p:nvSpPr>
          <p:cNvPr id="432130" name="Rectangle 2"/>
          <p:cNvSpPr>
            <a:spLocks noGrp="1" noChangeArrowheads="1"/>
          </p:cNvSpPr>
          <p:nvPr>
            <p:ph type="title"/>
          </p:nvPr>
        </p:nvSpPr>
        <p:spPr/>
        <p:txBody>
          <a:bodyPr/>
          <a:lstStyle/>
          <a:p>
            <a:r>
              <a:rPr lang="en-US" sz="3600"/>
              <a:t>Salting the Password Table (cont)</a:t>
            </a:r>
          </a:p>
        </p:txBody>
      </p:sp>
      <p:sp>
        <p:nvSpPr>
          <p:cNvPr id="432131"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sz="2800"/>
              <a:t>User enters username and password</a:t>
            </a:r>
          </a:p>
          <a:p>
            <a:pPr>
              <a:lnSpc>
                <a:spcPct val="90000"/>
              </a:lnSpc>
            </a:pPr>
            <a:r>
              <a:rPr lang="en-US" sz="2800"/>
              <a:t>The operating system combines the password and the salt and hashes the result</a:t>
            </a:r>
          </a:p>
          <a:p>
            <a:pPr>
              <a:lnSpc>
                <a:spcPct val="90000"/>
              </a:lnSpc>
            </a:pPr>
            <a:r>
              <a:rPr lang="en-US" sz="2800"/>
              <a:t>The operating system compares the result to the entry in the table</a:t>
            </a:r>
          </a:p>
          <a:p>
            <a:pPr>
              <a:lnSpc>
                <a:spcPct val="90000"/>
              </a:lnSpc>
            </a:pPr>
            <a:r>
              <a:rPr lang="en-US" sz="2800"/>
              <a:t>Match = user is assigned the corresponding uid</a:t>
            </a:r>
          </a:p>
          <a:p>
            <a:pPr>
              <a:lnSpc>
                <a:spcPct val="90000"/>
              </a:lnSpc>
            </a:pPr>
            <a:r>
              <a:rPr lang="en-US" sz="2800"/>
              <a:t>Advantages:</a:t>
            </a:r>
          </a:p>
          <a:p>
            <a:pPr lvl="1">
              <a:lnSpc>
                <a:spcPct val="90000"/>
              </a:lnSpc>
            </a:pPr>
            <a:r>
              <a:rPr lang="en-US" sz="2400"/>
              <a:t>Password table does not have to be protected</a:t>
            </a:r>
          </a:p>
          <a:p>
            <a:pPr lvl="1">
              <a:lnSpc>
                <a:spcPct val="90000"/>
              </a:lnSpc>
            </a:pPr>
            <a:r>
              <a:rPr lang="en-US" sz="2400"/>
              <a:t>Dictionary attacks are much harder</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DE0CC6B2-A89F-47E7-83AB-B580BE9C3D60}" type="slidenum">
              <a:rPr lang="en-US"/>
              <a:pPr/>
              <a:t>102</a:t>
            </a:fld>
            <a:endParaRPr lang="en-US"/>
          </a:p>
        </p:txBody>
      </p:sp>
      <p:sp>
        <p:nvSpPr>
          <p:cNvPr id="433154" name="Rectangle 2"/>
          <p:cNvSpPr>
            <a:spLocks noGrp="1" noChangeArrowheads="1"/>
          </p:cNvSpPr>
          <p:nvPr>
            <p:ph type="title"/>
          </p:nvPr>
        </p:nvSpPr>
        <p:spPr/>
        <p:txBody>
          <a:bodyPr/>
          <a:lstStyle/>
          <a:p>
            <a:r>
              <a:rPr lang="en-US"/>
              <a:t>A Dictionary Attack</a:t>
            </a:r>
          </a:p>
        </p:txBody>
      </p:sp>
      <p:sp>
        <p:nvSpPr>
          <p:cNvPr id="433155" name="Rectangle 3" descr="Rectangle: Click to edit Master text styles&#10;Second level&#10;Third level&#10;Fourth level&#10;Fifth level"/>
          <p:cNvSpPr>
            <a:spLocks noGrp="1" noChangeArrowheads="1"/>
          </p:cNvSpPr>
          <p:nvPr>
            <p:ph type="body" idx="1"/>
          </p:nvPr>
        </p:nvSpPr>
        <p:spPr/>
        <p:txBody>
          <a:bodyPr/>
          <a:lstStyle/>
          <a:p>
            <a:pPr>
              <a:lnSpc>
                <a:spcPct val="80000"/>
              </a:lnSpc>
            </a:pPr>
            <a:r>
              <a:rPr lang="en-US" sz="2400"/>
              <a:t>Attacker must now expand the dictionary to contain every possible salt with each possible password:</a:t>
            </a:r>
          </a:p>
          <a:p>
            <a:pPr lvl="1">
              <a:lnSpc>
                <a:spcPct val="80000"/>
              </a:lnSpc>
            </a:pPr>
            <a:r>
              <a:rPr lang="en-US" sz="1800"/>
              <a:t>baseballaaaa</a:t>
            </a:r>
          </a:p>
          <a:p>
            <a:pPr lvl="1">
              <a:lnSpc>
                <a:spcPct val="80000"/>
              </a:lnSpc>
            </a:pPr>
            <a:r>
              <a:rPr lang="en-US" sz="1800"/>
              <a:t>baseballaaab</a:t>
            </a:r>
          </a:p>
          <a:p>
            <a:pPr lvl="1">
              <a:lnSpc>
                <a:spcPct val="80000"/>
              </a:lnSpc>
            </a:pPr>
            <a:r>
              <a:rPr lang="en-US" sz="1800"/>
              <a:t>baseballaaac</a:t>
            </a:r>
          </a:p>
          <a:p>
            <a:pPr lvl="1">
              <a:lnSpc>
                <a:spcPct val="80000"/>
              </a:lnSpc>
              <a:buFont typeface="Wingdings" pitchFamily="2" charset="2"/>
              <a:buNone/>
            </a:pPr>
            <a:r>
              <a:rPr lang="en-US" sz="1800"/>
              <a:t>     ….</a:t>
            </a:r>
          </a:p>
          <a:p>
            <a:pPr lvl="1">
              <a:lnSpc>
                <a:spcPct val="80000"/>
              </a:lnSpc>
            </a:pPr>
            <a:r>
              <a:rPr lang="en-US" sz="1800"/>
              <a:t>baseballaaaz</a:t>
            </a:r>
          </a:p>
          <a:p>
            <a:pPr lvl="1">
              <a:lnSpc>
                <a:spcPct val="80000"/>
              </a:lnSpc>
            </a:pPr>
            <a:r>
              <a:rPr lang="en-US" sz="1800"/>
              <a:t>baseballaaba</a:t>
            </a:r>
          </a:p>
          <a:p>
            <a:pPr lvl="1">
              <a:lnSpc>
                <a:spcPct val="80000"/>
              </a:lnSpc>
            </a:pPr>
            <a:r>
              <a:rPr lang="en-US" sz="1800"/>
              <a:t>baseballaabb</a:t>
            </a:r>
          </a:p>
          <a:p>
            <a:pPr lvl="1">
              <a:lnSpc>
                <a:spcPct val="80000"/>
              </a:lnSpc>
              <a:buFont typeface="Wingdings" pitchFamily="2" charset="2"/>
              <a:buNone/>
            </a:pPr>
            <a:r>
              <a:rPr lang="en-US" sz="1800"/>
              <a:t>     ….</a:t>
            </a:r>
          </a:p>
          <a:p>
            <a:pPr>
              <a:lnSpc>
                <a:spcPct val="80000"/>
              </a:lnSpc>
            </a:pPr>
            <a:r>
              <a:rPr lang="en-US" sz="2400">
                <a:cs typeface="Times New Roman" pitchFamily="18" charset="0"/>
              </a:rPr>
              <a:t>26</a:t>
            </a:r>
            <a:r>
              <a:rPr lang="en-US" sz="2400" baseline="30000">
                <a:cs typeface="Times New Roman" pitchFamily="18" charset="0"/>
              </a:rPr>
              <a:t>4</a:t>
            </a:r>
            <a:r>
              <a:rPr lang="en-US" sz="2400">
                <a:cs typeface="Times New Roman" pitchFamily="18" charset="0"/>
              </a:rPr>
              <a:t> (about half a million) times more work to check each word in the dictionary (for 4-letter salts)</a:t>
            </a:r>
          </a:p>
          <a:p>
            <a:pPr>
              <a:lnSpc>
                <a:spcPct val="80000"/>
              </a:lnSpc>
            </a:pPr>
            <a:r>
              <a:rPr lang="en-US" sz="2400">
                <a:cs typeface="Times New Roman" pitchFamily="18" charset="0"/>
              </a:rPr>
              <a:t>And, how do they know a 4-letter salt is being used?</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EE3F4FC3-A5C4-4D5B-BB7C-1A6388E7E1AA}" type="slidenum">
              <a:rPr lang="en-US"/>
              <a:pPr/>
              <a:t>103</a:t>
            </a:fld>
            <a:endParaRPr lang="en-US"/>
          </a:p>
        </p:txBody>
      </p:sp>
      <p:sp>
        <p:nvSpPr>
          <p:cNvPr id="434178" name="Rectangle 2"/>
          <p:cNvSpPr>
            <a:spLocks noGrp="1" noChangeArrowheads="1"/>
          </p:cNvSpPr>
          <p:nvPr>
            <p:ph type="title"/>
          </p:nvPr>
        </p:nvSpPr>
        <p:spPr>
          <a:xfrm>
            <a:off x="685800" y="381000"/>
            <a:ext cx="7772400" cy="1371600"/>
          </a:xfrm>
        </p:spPr>
        <p:txBody>
          <a:bodyPr/>
          <a:lstStyle/>
          <a:p>
            <a:r>
              <a:rPr lang="en-US" sz="4000"/>
              <a:t>Password Cracking – Some More Probabilities </a:t>
            </a:r>
          </a:p>
        </p:txBody>
      </p:sp>
      <p:sp>
        <p:nvSpPr>
          <p:cNvPr id="434179" name="Rectangle 3" descr="Rectangle: Click to edit Master text styles&#10;Second level&#10;Third level&#10;Fourth level&#10;Fifth level"/>
          <p:cNvSpPr>
            <a:spLocks noGrp="1" noChangeArrowheads="1"/>
          </p:cNvSpPr>
          <p:nvPr>
            <p:ph type="body" idx="1"/>
          </p:nvPr>
        </p:nvSpPr>
        <p:spPr>
          <a:xfrm>
            <a:off x="685800" y="1905000"/>
            <a:ext cx="8077200" cy="4191000"/>
          </a:xfrm>
        </p:spPr>
        <p:txBody>
          <a:bodyPr/>
          <a:lstStyle/>
          <a:p>
            <a:pPr>
              <a:buFont typeface="Wingdings" pitchFamily="2" charset="2"/>
              <a:buNone/>
            </a:pPr>
            <a:r>
              <a:rPr lang="en-US" sz="2800"/>
              <a:t>Assumptions:</a:t>
            </a:r>
          </a:p>
          <a:p>
            <a:r>
              <a:rPr lang="en-US" sz="2800"/>
              <a:t>Pwds are 8 chars, 128 choices per character</a:t>
            </a:r>
          </a:p>
          <a:p>
            <a:pPr lvl="1"/>
            <a:r>
              <a:rPr lang="en-US" sz="2400"/>
              <a:t>Then 128</a:t>
            </a:r>
            <a:r>
              <a:rPr lang="en-US" sz="2400" baseline="30000"/>
              <a:t>8</a:t>
            </a:r>
            <a:r>
              <a:rPr lang="en-US" sz="2400"/>
              <a:t> = 2</a:t>
            </a:r>
            <a:r>
              <a:rPr lang="en-US" sz="2400" baseline="30000"/>
              <a:t>56</a:t>
            </a:r>
            <a:r>
              <a:rPr lang="en-US" sz="2400"/>
              <a:t> possible passwords</a:t>
            </a:r>
          </a:p>
          <a:p>
            <a:r>
              <a:rPr lang="en-US" sz="2800"/>
              <a:t>There is a </a:t>
            </a:r>
            <a:r>
              <a:rPr lang="en-US" sz="2800" b="1">
                <a:solidFill>
                  <a:schemeClr val="accent2"/>
                </a:solidFill>
              </a:rPr>
              <a:t>password file</a:t>
            </a:r>
            <a:r>
              <a:rPr lang="en-US" sz="2800"/>
              <a:t> with 2</a:t>
            </a:r>
            <a:r>
              <a:rPr lang="en-US" sz="2800" baseline="30000"/>
              <a:t>10</a:t>
            </a:r>
            <a:r>
              <a:rPr lang="en-US" sz="2800"/>
              <a:t> pwds</a:t>
            </a:r>
          </a:p>
          <a:p>
            <a:r>
              <a:rPr lang="en-US" sz="2800"/>
              <a:t>Attacker has </a:t>
            </a:r>
            <a:r>
              <a:rPr lang="en-US" sz="2800" b="1">
                <a:solidFill>
                  <a:schemeClr val="accent2"/>
                </a:solidFill>
              </a:rPr>
              <a:t>dictionary</a:t>
            </a:r>
            <a:r>
              <a:rPr lang="en-US" sz="2800"/>
              <a:t> of 2</a:t>
            </a:r>
            <a:r>
              <a:rPr lang="en-US" sz="2800" baseline="30000"/>
              <a:t>20</a:t>
            </a:r>
            <a:r>
              <a:rPr lang="en-US" sz="2800"/>
              <a:t> common pwds</a:t>
            </a:r>
          </a:p>
          <a:p>
            <a:r>
              <a:rPr lang="en-US" sz="2800"/>
              <a:t>Probability of 1/4 that a pwd is in dictionary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34179">
                                            <p:txEl>
                                              <p:pRg st="0" end="0"/>
                                            </p:txEl>
                                          </p:spTgt>
                                        </p:tgtEl>
                                        <p:attrNameLst>
                                          <p:attrName>style.visibility</p:attrName>
                                        </p:attrNameLst>
                                      </p:cBhvr>
                                      <p:to>
                                        <p:strVal val="visible"/>
                                      </p:to>
                                    </p:set>
                                    <p:anim calcmode="lin" valueType="num">
                                      <p:cBhvr additive="base">
                                        <p:cTn id="7" dur="500" fill="hold"/>
                                        <p:tgtEl>
                                          <p:spTgt spid="4341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3417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4179">
                                            <p:txEl>
                                              <p:pRg st="1" end="1"/>
                                            </p:txEl>
                                          </p:spTgt>
                                        </p:tgtEl>
                                        <p:attrNameLst>
                                          <p:attrName>style.visibility</p:attrName>
                                        </p:attrNameLst>
                                      </p:cBhvr>
                                      <p:to>
                                        <p:strVal val="visible"/>
                                      </p:to>
                                    </p:set>
                                    <p:anim calcmode="lin" valueType="num">
                                      <p:cBhvr additive="base">
                                        <p:cTn id="13" dur="500" fill="hold"/>
                                        <p:tgtEl>
                                          <p:spTgt spid="43417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3417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34179">
                                            <p:txEl>
                                              <p:pRg st="2" end="2"/>
                                            </p:txEl>
                                          </p:spTgt>
                                        </p:tgtEl>
                                        <p:attrNameLst>
                                          <p:attrName>style.visibility</p:attrName>
                                        </p:attrNameLst>
                                      </p:cBhvr>
                                      <p:to>
                                        <p:strVal val="visible"/>
                                      </p:to>
                                    </p:set>
                                    <p:anim calcmode="lin" valueType="num">
                                      <p:cBhvr additive="base">
                                        <p:cTn id="19" dur="500" fill="hold"/>
                                        <p:tgtEl>
                                          <p:spTgt spid="43417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3417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34179">
                                            <p:txEl>
                                              <p:pRg st="3" end="3"/>
                                            </p:txEl>
                                          </p:spTgt>
                                        </p:tgtEl>
                                        <p:attrNameLst>
                                          <p:attrName>style.visibility</p:attrName>
                                        </p:attrNameLst>
                                      </p:cBhvr>
                                      <p:to>
                                        <p:strVal val="visible"/>
                                      </p:to>
                                    </p:set>
                                    <p:anim calcmode="lin" valueType="num">
                                      <p:cBhvr additive="base">
                                        <p:cTn id="25" dur="500" fill="hold"/>
                                        <p:tgtEl>
                                          <p:spTgt spid="43417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34179">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34179">
                                            <p:txEl>
                                              <p:pRg st="4" end="4"/>
                                            </p:txEl>
                                          </p:spTgt>
                                        </p:tgtEl>
                                        <p:attrNameLst>
                                          <p:attrName>style.visibility</p:attrName>
                                        </p:attrNameLst>
                                      </p:cBhvr>
                                      <p:to>
                                        <p:strVal val="visible"/>
                                      </p:to>
                                    </p:set>
                                    <p:anim calcmode="lin" valueType="num">
                                      <p:cBhvr additive="base">
                                        <p:cTn id="31" dur="500" fill="hold"/>
                                        <p:tgtEl>
                                          <p:spTgt spid="43417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34179">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34179">
                                            <p:txEl>
                                              <p:pRg st="5" end="5"/>
                                            </p:txEl>
                                          </p:spTgt>
                                        </p:tgtEl>
                                        <p:attrNameLst>
                                          <p:attrName>style.visibility</p:attrName>
                                        </p:attrNameLst>
                                      </p:cBhvr>
                                      <p:to>
                                        <p:strVal val="visible"/>
                                      </p:to>
                                    </p:set>
                                    <p:anim calcmode="lin" valueType="num">
                                      <p:cBhvr additive="base">
                                        <p:cTn id="37" dur="500" fill="hold"/>
                                        <p:tgtEl>
                                          <p:spTgt spid="43417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34179">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79" grpId="0" build="p" bldLvl="2"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F0BDCB7D-BB68-4AA6-A82D-1B83D8F1DD04}" type="slidenum">
              <a:rPr lang="en-US"/>
              <a:pPr/>
              <a:t>104</a:t>
            </a:fld>
            <a:endParaRPr lang="en-US"/>
          </a:p>
        </p:txBody>
      </p:sp>
      <p:sp>
        <p:nvSpPr>
          <p:cNvPr id="435202" name="Rectangle 2"/>
          <p:cNvSpPr>
            <a:spLocks noGrp="1" noChangeArrowheads="1"/>
          </p:cNvSpPr>
          <p:nvPr>
            <p:ph type="title"/>
          </p:nvPr>
        </p:nvSpPr>
        <p:spPr/>
        <p:txBody>
          <a:bodyPr/>
          <a:lstStyle/>
          <a:p>
            <a:r>
              <a:rPr lang="en-US"/>
              <a:t>Password Cracking</a:t>
            </a:r>
          </a:p>
        </p:txBody>
      </p:sp>
      <p:sp>
        <p:nvSpPr>
          <p:cNvPr id="435203"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sz="2800"/>
              <a:t>Attack 1 password without dictionary</a:t>
            </a:r>
          </a:p>
          <a:p>
            <a:pPr lvl="1">
              <a:lnSpc>
                <a:spcPct val="90000"/>
              </a:lnSpc>
            </a:pPr>
            <a:r>
              <a:rPr lang="en-US" sz="2400"/>
              <a:t>Must try 2</a:t>
            </a:r>
            <a:r>
              <a:rPr lang="en-US" sz="2400" baseline="30000"/>
              <a:t>56</a:t>
            </a:r>
            <a:r>
              <a:rPr lang="en-US" sz="2400"/>
              <a:t>/2 = 2</a:t>
            </a:r>
            <a:r>
              <a:rPr lang="en-US" sz="2400" baseline="30000"/>
              <a:t>55</a:t>
            </a:r>
            <a:r>
              <a:rPr lang="en-US" sz="2400"/>
              <a:t> on average</a:t>
            </a:r>
          </a:p>
          <a:p>
            <a:pPr lvl="1">
              <a:lnSpc>
                <a:spcPct val="90000"/>
              </a:lnSpc>
            </a:pPr>
            <a:r>
              <a:rPr lang="en-US" sz="2400"/>
              <a:t>Just like exhaustive key search</a:t>
            </a:r>
          </a:p>
          <a:p>
            <a:pPr>
              <a:lnSpc>
                <a:spcPct val="90000"/>
              </a:lnSpc>
            </a:pPr>
            <a:r>
              <a:rPr lang="en-US" sz="2800"/>
              <a:t>Attack 1 password with dictionary</a:t>
            </a:r>
          </a:p>
          <a:p>
            <a:pPr>
              <a:lnSpc>
                <a:spcPct val="90000"/>
              </a:lnSpc>
            </a:pPr>
            <a:r>
              <a:rPr lang="en-US" sz="2800" b="1">
                <a:solidFill>
                  <a:schemeClr val="accent2"/>
                </a:solidFill>
              </a:rPr>
              <a:t>Work</a:t>
            </a:r>
            <a:r>
              <a:rPr lang="en-US" sz="2800"/>
              <a:t> is measured by number of hashes</a:t>
            </a:r>
          </a:p>
          <a:p>
            <a:pPr lvl="1">
              <a:lnSpc>
                <a:spcPct val="90000"/>
              </a:lnSpc>
            </a:pPr>
            <a:r>
              <a:rPr lang="en-US" sz="2400"/>
              <a:t>Expected work is about</a:t>
            </a:r>
          </a:p>
          <a:p>
            <a:pPr lvl="1">
              <a:lnSpc>
                <a:spcPct val="90000"/>
              </a:lnSpc>
              <a:buFont typeface="Wingdings" pitchFamily="2" charset="2"/>
              <a:buNone/>
            </a:pPr>
            <a:r>
              <a:rPr lang="en-US" sz="2400"/>
              <a:t>			1/4 (2</a:t>
            </a:r>
            <a:r>
              <a:rPr lang="en-US" sz="2400" baseline="30000"/>
              <a:t>19</a:t>
            </a:r>
            <a:r>
              <a:rPr lang="en-US" sz="2400"/>
              <a:t>) + 3/4 (2</a:t>
            </a:r>
            <a:r>
              <a:rPr lang="en-US" sz="2400" baseline="30000"/>
              <a:t>55</a:t>
            </a:r>
            <a:r>
              <a:rPr lang="en-US" sz="2400"/>
              <a:t>) = 2</a:t>
            </a:r>
            <a:r>
              <a:rPr lang="en-US" sz="2400" baseline="30000"/>
              <a:t>54.6</a:t>
            </a:r>
            <a:endParaRPr lang="en-US" sz="2400"/>
          </a:p>
          <a:p>
            <a:pPr lvl="1">
              <a:lnSpc>
                <a:spcPct val="90000"/>
              </a:lnSpc>
            </a:pPr>
            <a:r>
              <a:rPr lang="en-US" sz="2400"/>
              <a:t>But in practice, try all in dictionary and quit if not found --- work is at most 2</a:t>
            </a:r>
            <a:r>
              <a:rPr lang="en-US" sz="2400" baseline="30000"/>
              <a:t>20</a:t>
            </a:r>
            <a:r>
              <a:rPr lang="en-US" sz="2400"/>
              <a:t> and probability of success is 1/4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35203">
                                            <p:txEl>
                                              <p:pRg st="0" end="0"/>
                                            </p:txEl>
                                          </p:spTgt>
                                        </p:tgtEl>
                                        <p:attrNameLst>
                                          <p:attrName>style.visibility</p:attrName>
                                        </p:attrNameLst>
                                      </p:cBhvr>
                                      <p:to>
                                        <p:strVal val="visible"/>
                                      </p:to>
                                    </p:set>
                                    <p:anim calcmode="lin" valueType="num">
                                      <p:cBhvr additive="base">
                                        <p:cTn id="7" dur="500" fill="hold"/>
                                        <p:tgtEl>
                                          <p:spTgt spid="4352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3520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5203">
                                            <p:txEl>
                                              <p:pRg st="1" end="1"/>
                                            </p:txEl>
                                          </p:spTgt>
                                        </p:tgtEl>
                                        <p:attrNameLst>
                                          <p:attrName>style.visibility</p:attrName>
                                        </p:attrNameLst>
                                      </p:cBhvr>
                                      <p:to>
                                        <p:strVal val="visible"/>
                                      </p:to>
                                    </p:set>
                                    <p:anim calcmode="lin" valueType="num">
                                      <p:cBhvr additive="base">
                                        <p:cTn id="13" dur="500" fill="hold"/>
                                        <p:tgtEl>
                                          <p:spTgt spid="43520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35203">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35203">
                                            <p:txEl>
                                              <p:pRg st="2" end="2"/>
                                            </p:txEl>
                                          </p:spTgt>
                                        </p:tgtEl>
                                        <p:attrNameLst>
                                          <p:attrName>style.visibility</p:attrName>
                                        </p:attrNameLst>
                                      </p:cBhvr>
                                      <p:to>
                                        <p:strVal val="visible"/>
                                      </p:to>
                                    </p:set>
                                    <p:anim calcmode="lin" valueType="num">
                                      <p:cBhvr additive="base">
                                        <p:cTn id="19" dur="500" fill="hold"/>
                                        <p:tgtEl>
                                          <p:spTgt spid="43520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35203">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35203">
                                            <p:txEl>
                                              <p:pRg st="3" end="3"/>
                                            </p:txEl>
                                          </p:spTgt>
                                        </p:tgtEl>
                                        <p:attrNameLst>
                                          <p:attrName>style.visibility</p:attrName>
                                        </p:attrNameLst>
                                      </p:cBhvr>
                                      <p:to>
                                        <p:strVal val="visible"/>
                                      </p:to>
                                    </p:set>
                                    <p:anim calcmode="lin" valueType="num">
                                      <p:cBhvr additive="base">
                                        <p:cTn id="25" dur="500" fill="hold"/>
                                        <p:tgtEl>
                                          <p:spTgt spid="43520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35203">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35203">
                                            <p:txEl>
                                              <p:pRg st="4" end="4"/>
                                            </p:txEl>
                                          </p:spTgt>
                                        </p:tgtEl>
                                        <p:attrNameLst>
                                          <p:attrName>style.visibility</p:attrName>
                                        </p:attrNameLst>
                                      </p:cBhvr>
                                      <p:to>
                                        <p:strVal val="visible"/>
                                      </p:to>
                                    </p:set>
                                    <p:anim calcmode="lin" valueType="num">
                                      <p:cBhvr additive="base">
                                        <p:cTn id="31" dur="500" fill="hold"/>
                                        <p:tgtEl>
                                          <p:spTgt spid="43520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35203">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35203">
                                            <p:txEl>
                                              <p:pRg st="5" end="5"/>
                                            </p:txEl>
                                          </p:spTgt>
                                        </p:tgtEl>
                                        <p:attrNameLst>
                                          <p:attrName>style.visibility</p:attrName>
                                        </p:attrNameLst>
                                      </p:cBhvr>
                                      <p:to>
                                        <p:strVal val="visible"/>
                                      </p:to>
                                    </p:set>
                                    <p:anim calcmode="lin" valueType="num">
                                      <p:cBhvr additive="base">
                                        <p:cTn id="37" dur="500" fill="hold"/>
                                        <p:tgtEl>
                                          <p:spTgt spid="43520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35203">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35203">
                                            <p:txEl>
                                              <p:pRg st="6" end="6"/>
                                            </p:txEl>
                                          </p:spTgt>
                                        </p:tgtEl>
                                        <p:attrNameLst>
                                          <p:attrName>style.visibility</p:attrName>
                                        </p:attrNameLst>
                                      </p:cBhvr>
                                      <p:to>
                                        <p:strVal val="visible"/>
                                      </p:to>
                                    </p:set>
                                    <p:anim calcmode="lin" valueType="num">
                                      <p:cBhvr additive="base">
                                        <p:cTn id="43" dur="500" fill="hold"/>
                                        <p:tgtEl>
                                          <p:spTgt spid="43520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35203">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
                                        </p:tgtEl>
                                      </p:cMediaNode>
                                    </p:audio>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435203">
                                            <p:txEl>
                                              <p:pRg st="7" end="7"/>
                                            </p:txEl>
                                          </p:spTgt>
                                        </p:tgtEl>
                                        <p:attrNameLst>
                                          <p:attrName>style.visibility</p:attrName>
                                        </p:attrNameLst>
                                      </p:cBhvr>
                                      <p:to>
                                        <p:strVal val="visible"/>
                                      </p:to>
                                    </p:set>
                                    <p:anim calcmode="lin" valueType="num">
                                      <p:cBhvr additive="base">
                                        <p:cTn id="49" dur="500" fill="hold"/>
                                        <p:tgtEl>
                                          <p:spTgt spid="43520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435203">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3" grpId="0" build="p" bldLvl="2"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66F4912C-0797-4720-93C4-F8F11E4D777F}" type="slidenum">
              <a:rPr lang="en-US"/>
              <a:pPr/>
              <a:t>105</a:t>
            </a:fld>
            <a:endParaRPr lang="en-US"/>
          </a:p>
        </p:txBody>
      </p:sp>
      <p:sp>
        <p:nvSpPr>
          <p:cNvPr id="436226" name="Rectangle 2"/>
          <p:cNvSpPr>
            <a:spLocks noGrp="1" noChangeArrowheads="1"/>
          </p:cNvSpPr>
          <p:nvPr>
            <p:ph type="title"/>
          </p:nvPr>
        </p:nvSpPr>
        <p:spPr>
          <a:xfrm>
            <a:off x="685800" y="533400"/>
            <a:ext cx="7772400" cy="1143000"/>
          </a:xfrm>
        </p:spPr>
        <p:txBody>
          <a:bodyPr/>
          <a:lstStyle/>
          <a:p>
            <a:r>
              <a:rPr lang="en-US"/>
              <a:t>Password Cracking</a:t>
            </a:r>
          </a:p>
        </p:txBody>
      </p:sp>
      <p:sp>
        <p:nvSpPr>
          <p:cNvPr id="436227" name="Rectangle 3" descr="Rectangle: Click to edit Master text styles&#10;Second level&#10;Third level&#10;Fourth level&#10;Fifth level"/>
          <p:cNvSpPr>
            <a:spLocks noGrp="1" noChangeArrowheads="1"/>
          </p:cNvSpPr>
          <p:nvPr>
            <p:ph type="body" idx="1"/>
          </p:nvPr>
        </p:nvSpPr>
        <p:spPr>
          <a:xfrm>
            <a:off x="685800" y="1600200"/>
            <a:ext cx="7924800" cy="4495800"/>
          </a:xfrm>
        </p:spPr>
        <p:txBody>
          <a:bodyPr/>
          <a:lstStyle/>
          <a:p>
            <a:pPr>
              <a:lnSpc>
                <a:spcPct val="90000"/>
              </a:lnSpc>
            </a:pPr>
            <a:r>
              <a:rPr lang="en-US" sz="2800"/>
              <a:t>Attack any of 1024 passwords in file</a:t>
            </a:r>
          </a:p>
          <a:p>
            <a:pPr>
              <a:lnSpc>
                <a:spcPct val="90000"/>
              </a:lnSpc>
            </a:pPr>
            <a:r>
              <a:rPr lang="en-US" sz="2800" b="1">
                <a:solidFill>
                  <a:schemeClr val="hlink"/>
                </a:solidFill>
              </a:rPr>
              <a:t>Without</a:t>
            </a:r>
            <a:r>
              <a:rPr lang="en-US" sz="2800"/>
              <a:t> dictionary</a:t>
            </a:r>
          </a:p>
          <a:p>
            <a:pPr lvl="1">
              <a:lnSpc>
                <a:spcPct val="90000"/>
              </a:lnSpc>
            </a:pPr>
            <a:r>
              <a:rPr lang="en-US" sz="2400"/>
              <a:t>Assume all 2</a:t>
            </a:r>
            <a:r>
              <a:rPr lang="en-US" sz="2400" baseline="30000"/>
              <a:t>10</a:t>
            </a:r>
            <a:r>
              <a:rPr lang="en-US" sz="2400"/>
              <a:t> passwords are distinct </a:t>
            </a:r>
          </a:p>
          <a:p>
            <a:pPr lvl="1">
              <a:lnSpc>
                <a:spcPct val="90000"/>
              </a:lnSpc>
            </a:pPr>
            <a:r>
              <a:rPr lang="en-US" sz="2400"/>
              <a:t>Need 2</a:t>
            </a:r>
            <a:r>
              <a:rPr lang="en-US" sz="2400" baseline="30000"/>
              <a:t>55</a:t>
            </a:r>
            <a:r>
              <a:rPr lang="en-US" sz="2400"/>
              <a:t> comparisons before expect to find password</a:t>
            </a:r>
          </a:p>
          <a:p>
            <a:pPr lvl="1">
              <a:lnSpc>
                <a:spcPct val="90000"/>
              </a:lnSpc>
            </a:pPr>
            <a:r>
              <a:rPr lang="en-US" sz="2400"/>
              <a:t>If no salt, each hash computation gives 2</a:t>
            </a:r>
            <a:r>
              <a:rPr lang="en-US" sz="2400" baseline="30000"/>
              <a:t>10</a:t>
            </a:r>
            <a:r>
              <a:rPr lang="en-US" sz="2400"/>
              <a:t> comparisons </a:t>
            </a:r>
            <a:r>
              <a:rPr lang="en-US" sz="2400">
                <a:sym typeface="Symbol" pitchFamily="18" charset="2"/>
              </a:rPr>
              <a:t> </a:t>
            </a:r>
            <a:r>
              <a:rPr lang="en-US" sz="2400"/>
              <a:t>the expected work (number of hashes) is 2</a:t>
            </a:r>
            <a:r>
              <a:rPr lang="en-US" sz="2400" baseline="30000"/>
              <a:t>55</a:t>
            </a:r>
            <a:r>
              <a:rPr lang="en-US" sz="2400"/>
              <a:t>/2</a:t>
            </a:r>
            <a:r>
              <a:rPr lang="en-US" sz="2400" baseline="30000"/>
              <a:t>10</a:t>
            </a:r>
            <a:r>
              <a:rPr lang="en-US" sz="2400"/>
              <a:t> =</a:t>
            </a:r>
            <a:r>
              <a:rPr lang="en-US" sz="2400" baseline="30000"/>
              <a:t> </a:t>
            </a:r>
            <a:r>
              <a:rPr lang="en-US" sz="2400"/>
              <a:t>2</a:t>
            </a:r>
            <a:r>
              <a:rPr lang="en-US" sz="2400" baseline="30000"/>
              <a:t>45</a:t>
            </a:r>
            <a:endParaRPr lang="en-US" sz="2400"/>
          </a:p>
          <a:p>
            <a:pPr lvl="1">
              <a:lnSpc>
                <a:spcPct val="90000"/>
              </a:lnSpc>
            </a:pPr>
            <a:r>
              <a:rPr lang="en-US" sz="2400"/>
              <a:t>If salt is used, expected work is 2</a:t>
            </a:r>
            <a:r>
              <a:rPr lang="en-US" sz="2400" baseline="30000"/>
              <a:t>55</a:t>
            </a:r>
            <a:r>
              <a:rPr lang="en-US" sz="2400"/>
              <a:t> since each comparison requires a new hash computation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36227">
                                            <p:txEl>
                                              <p:pRg st="0" end="0"/>
                                            </p:txEl>
                                          </p:spTgt>
                                        </p:tgtEl>
                                        <p:attrNameLst>
                                          <p:attrName>style.visibility</p:attrName>
                                        </p:attrNameLst>
                                      </p:cBhvr>
                                      <p:to>
                                        <p:strVal val="visible"/>
                                      </p:to>
                                    </p:set>
                                    <p:animEffect transition="in" filter="box(out)">
                                      <p:cBhvr>
                                        <p:cTn id="7" dur="500"/>
                                        <p:tgtEl>
                                          <p:spTgt spid="43622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36227">
                                            <p:txEl>
                                              <p:pRg st="1" end="1"/>
                                            </p:txEl>
                                          </p:spTgt>
                                        </p:tgtEl>
                                        <p:attrNameLst>
                                          <p:attrName>style.visibility</p:attrName>
                                        </p:attrNameLst>
                                      </p:cBhvr>
                                      <p:to>
                                        <p:strVal val="visible"/>
                                      </p:to>
                                    </p:set>
                                    <p:animEffect transition="in" filter="box(out)">
                                      <p:cBhvr>
                                        <p:cTn id="12" dur="500"/>
                                        <p:tgtEl>
                                          <p:spTgt spid="436227">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36227">
                                            <p:txEl>
                                              <p:pRg st="2" end="2"/>
                                            </p:txEl>
                                          </p:spTgt>
                                        </p:tgtEl>
                                        <p:attrNameLst>
                                          <p:attrName>style.visibility</p:attrName>
                                        </p:attrNameLst>
                                      </p:cBhvr>
                                      <p:to>
                                        <p:strVal val="visible"/>
                                      </p:to>
                                    </p:set>
                                    <p:animEffect transition="in" filter="box(out)">
                                      <p:cBhvr>
                                        <p:cTn id="17" dur="500"/>
                                        <p:tgtEl>
                                          <p:spTgt spid="436227">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436227">
                                            <p:txEl>
                                              <p:pRg st="3" end="3"/>
                                            </p:txEl>
                                          </p:spTgt>
                                        </p:tgtEl>
                                        <p:attrNameLst>
                                          <p:attrName>style.visibility</p:attrName>
                                        </p:attrNameLst>
                                      </p:cBhvr>
                                      <p:to>
                                        <p:strVal val="visible"/>
                                      </p:to>
                                    </p:set>
                                    <p:animEffect transition="in" filter="box(out)">
                                      <p:cBhvr>
                                        <p:cTn id="22" dur="500"/>
                                        <p:tgtEl>
                                          <p:spTgt spid="436227">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3" name="Camera"/>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436227">
                                            <p:txEl>
                                              <p:pRg st="4" end="4"/>
                                            </p:txEl>
                                          </p:spTgt>
                                        </p:tgtEl>
                                        <p:attrNameLst>
                                          <p:attrName>style.visibility</p:attrName>
                                        </p:attrNameLst>
                                      </p:cBhvr>
                                      <p:to>
                                        <p:strVal val="visible"/>
                                      </p:to>
                                    </p:set>
                                    <p:animEffect transition="in" filter="box(out)">
                                      <p:cBhvr>
                                        <p:cTn id="27" dur="500"/>
                                        <p:tgtEl>
                                          <p:spTgt spid="436227">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3" name="Camera"/>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436227">
                                            <p:txEl>
                                              <p:pRg st="5" end="5"/>
                                            </p:txEl>
                                          </p:spTgt>
                                        </p:tgtEl>
                                        <p:attrNameLst>
                                          <p:attrName>style.visibility</p:attrName>
                                        </p:attrNameLst>
                                      </p:cBhvr>
                                      <p:to>
                                        <p:strVal val="visible"/>
                                      </p:to>
                                    </p:set>
                                    <p:animEffect transition="in" filter="box(out)">
                                      <p:cBhvr>
                                        <p:cTn id="32" dur="500"/>
                                        <p:tgtEl>
                                          <p:spTgt spid="436227">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3"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227" grpId="0" build="p" bldLvl="2"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A453E4D6-3C86-413E-961D-52C70E741926}" type="slidenum">
              <a:rPr lang="en-US"/>
              <a:pPr/>
              <a:t>106</a:t>
            </a:fld>
            <a:endParaRPr lang="en-US"/>
          </a:p>
        </p:txBody>
      </p:sp>
      <p:sp>
        <p:nvSpPr>
          <p:cNvPr id="438274" name="Rectangle 2"/>
          <p:cNvSpPr>
            <a:spLocks noGrp="1" noChangeArrowheads="1"/>
          </p:cNvSpPr>
          <p:nvPr>
            <p:ph type="title"/>
          </p:nvPr>
        </p:nvSpPr>
        <p:spPr/>
        <p:txBody>
          <a:bodyPr/>
          <a:lstStyle/>
          <a:p>
            <a:r>
              <a:rPr lang="en-US"/>
              <a:t>Password Cracking</a:t>
            </a:r>
          </a:p>
        </p:txBody>
      </p:sp>
      <p:sp>
        <p:nvSpPr>
          <p:cNvPr id="438275" name="Rectangle 3" descr="Rectangle: Click to edit Master text styles&#10;Second level&#10;Third level&#10;Fourth level&#10;Fifth level"/>
          <p:cNvSpPr>
            <a:spLocks noGrp="1" noChangeArrowheads="1"/>
          </p:cNvSpPr>
          <p:nvPr>
            <p:ph type="body" idx="1"/>
          </p:nvPr>
        </p:nvSpPr>
        <p:spPr>
          <a:xfrm>
            <a:off x="685800" y="1828800"/>
            <a:ext cx="7848600" cy="4191000"/>
          </a:xfrm>
        </p:spPr>
        <p:txBody>
          <a:bodyPr/>
          <a:lstStyle/>
          <a:p>
            <a:pPr>
              <a:lnSpc>
                <a:spcPct val="90000"/>
              </a:lnSpc>
            </a:pPr>
            <a:r>
              <a:rPr lang="en-US" sz="2800"/>
              <a:t>Attack any of 1024 passwords in file</a:t>
            </a:r>
          </a:p>
          <a:p>
            <a:pPr>
              <a:lnSpc>
                <a:spcPct val="90000"/>
              </a:lnSpc>
            </a:pPr>
            <a:r>
              <a:rPr lang="en-US" sz="2800" b="1">
                <a:solidFill>
                  <a:schemeClr val="hlink"/>
                </a:solidFill>
              </a:rPr>
              <a:t>With</a:t>
            </a:r>
            <a:r>
              <a:rPr lang="en-US" sz="2800"/>
              <a:t> dictionary</a:t>
            </a:r>
          </a:p>
          <a:p>
            <a:pPr lvl="1">
              <a:lnSpc>
                <a:spcPct val="90000"/>
              </a:lnSpc>
            </a:pPr>
            <a:r>
              <a:rPr lang="en-US" sz="2400"/>
              <a:t>Probability at least one password is in dictionary is 1 - (3/4)</a:t>
            </a:r>
            <a:r>
              <a:rPr lang="en-US" sz="2400" baseline="30000"/>
              <a:t>1024</a:t>
            </a:r>
            <a:r>
              <a:rPr lang="en-US" sz="2400"/>
              <a:t> = 1</a:t>
            </a:r>
          </a:p>
          <a:p>
            <a:pPr lvl="1">
              <a:lnSpc>
                <a:spcPct val="90000"/>
              </a:lnSpc>
            </a:pPr>
            <a:r>
              <a:rPr lang="en-US" sz="2400"/>
              <a:t>We ignore case where no pwd is in dictionary</a:t>
            </a:r>
          </a:p>
          <a:p>
            <a:pPr lvl="1">
              <a:lnSpc>
                <a:spcPct val="90000"/>
              </a:lnSpc>
            </a:pPr>
            <a:r>
              <a:rPr lang="en-US" sz="2400"/>
              <a:t>If no salt, work is about 2</a:t>
            </a:r>
            <a:r>
              <a:rPr lang="en-US" sz="2400" baseline="30000"/>
              <a:t>19</a:t>
            </a:r>
            <a:r>
              <a:rPr lang="en-US" sz="2400"/>
              <a:t>/2</a:t>
            </a:r>
            <a:r>
              <a:rPr lang="en-US" sz="2400" baseline="30000"/>
              <a:t>10</a:t>
            </a:r>
            <a:r>
              <a:rPr lang="en-US" sz="2400"/>
              <a:t> = 2</a:t>
            </a:r>
            <a:r>
              <a:rPr lang="en-US" sz="2400" baseline="30000"/>
              <a:t>9</a:t>
            </a:r>
            <a:endParaRPr lang="en-US" sz="2400"/>
          </a:p>
          <a:p>
            <a:pPr lvl="1">
              <a:lnSpc>
                <a:spcPct val="90000"/>
              </a:lnSpc>
            </a:pPr>
            <a:r>
              <a:rPr lang="en-US" sz="2400"/>
              <a:t>If salt, expected work is less than 2</a:t>
            </a:r>
            <a:r>
              <a:rPr lang="en-US" sz="2400" baseline="30000"/>
              <a:t>22</a:t>
            </a:r>
            <a:endParaRPr lang="en-US" sz="2400"/>
          </a:p>
          <a:p>
            <a:pPr lvl="1">
              <a:lnSpc>
                <a:spcPct val="90000"/>
              </a:lnSpc>
            </a:pPr>
            <a:r>
              <a:rPr lang="en-US" sz="2400"/>
              <a:t>Note: If no salt, we can precompute all dictionary  hashes and amortize the work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82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382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382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3827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3827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3827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382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275" grpId="0" build="p" bldLvl="2"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E934DF14-B50B-4814-89B4-33A07B507E98}" type="slidenum">
              <a:rPr lang="en-US"/>
              <a:pPr/>
              <a:t>107</a:t>
            </a:fld>
            <a:endParaRPr lang="en-US"/>
          </a:p>
        </p:txBody>
      </p:sp>
      <p:sp>
        <p:nvSpPr>
          <p:cNvPr id="440322" name="Rectangle 2"/>
          <p:cNvSpPr>
            <a:spLocks noGrp="1" noChangeArrowheads="1"/>
          </p:cNvSpPr>
          <p:nvPr>
            <p:ph type="title"/>
          </p:nvPr>
        </p:nvSpPr>
        <p:spPr>
          <a:xfrm>
            <a:off x="685800" y="533400"/>
            <a:ext cx="7772400" cy="1143000"/>
          </a:xfrm>
        </p:spPr>
        <p:txBody>
          <a:bodyPr/>
          <a:lstStyle/>
          <a:p>
            <a:r>
              <a:rPr lang="en-US"/>
              <a:t>Other Password Issues</a:t>
            </a:r>
          </a:p>
        </p:txBody>
      </p:sp>
      <p:sp>
        <p:nvSpPr>
          <p:cNvPr id="440323" name="Rectangle 3" descr="Rectangle: Click to edit Master text styles&#10;Second level&#10;Third level&#10;Fourth level&#10;Fifth level"/>
          <p:cNvSpPr>
            <a:spLocks noGrp="1" noChangeArrowheads="1"/>
          </p:cNvSpPr>
          <p:nvPr>
            <p:ph type="body" idx="1"/>
          </p:nvPr>
        </p:nvSpPr>
        <p:spPr>
          <a:xfrm>
            <a:off x="685800" y="1676400"/>
            <a:ext cx="7772400" cy="4419600"/>
          </a:xfrm>
        </p:spPr>
        <p:txBody>
          <a:bodyPr/>
          <a:lstStyle/>
          <a:p>
            <a:pPr>
              <a:lnSpc>
                <a:spcPct val="85000"/>
              </a:lnSpc>
            </a:pPr>
            <a:r>
              <a:rPr lang="en-US" sz="2800"/>
              <a:t>Too many passwords to remember</a:t>
            </a:r>
          </a:p>
          <a:p>
            <a:pPr lvl="1">
              <a:lnSpc>
                <a:spcPct val="85000"/>
              </a:lnSpc>
            </a:pPr>
            <a:r>
              <a:rPr lang="en-US" sz="2400"/>
              <a:t>Results in password reuse</a:t>
            </a:r>
          </a:p>
          <a:p>
            <a:pPr lvl="1">
              <a:lnSpc>
                <a:spcPct val="85000"/>
              </a:lnSpc>
            </a:pPr>
            <a:r>
              <a:rPr lang="en-US" sz="2400"/>
              <a:t>Why is this a problem?</a:t>
            </a:r>
          </a:p>
          <a:p>
            <a:pPr>
              <a:lnSpc>
                <a:spcPct val="85000"/>
              </a:lnSpc>
            </a:pPr>
            <a:r>
              <a:rPr lang="en-US" sz="2800"/>
              <a:t>Who suffers from bad password? </a:t>
            </a:r>
          </a:p>
          <a:p>
            <a:pPr lvl="1">
              <a:lnSpc>
                <a:spcPct val="85000"/>
              </a:lnSpc>
            </a:pPr>
            <a:r>
              <a:rPr lang="en-US" sz="2400"/>
              <a:t>Login password vs ATM PIN</a:t>
            </a:r>
          </a:p>
          <a:p>
            <a:pPr>
              <a:lnSpc>
                <a:spcPct val="85000"/>
              </a:lnSpc>
            </a:pPr>
            <a:r>
              <a:rPr lang="en-US" sz="2800"/>
              <a:t>Failure to change default passwords</a:t>
            </a:r>
          </a:p>
          <a:p>
            <a:pPr>
              <a:lnSpc>
                <a:spcPct val="85000"/>
              </a:lnSpc>
            </a:pPr>
            <a:r>
              <a:rPr lang="en-US" sz="2800"/>
              <a:t>Social engineering</a:t>
            </a:r>
          </a:p>
          <a:p>
            <a:pPr>
              <a:lnSpc>
                <a:spcPct val="85000"/>
              </a:lnSpc>
            </a:pPr>
            <a:r>
              <a:rPr lang="en-US" sz="2800"/>
              <a:t>Error logs may contain “almost” passwords</a:t>
            </a:r>
          </a:p>
          <a:p>
            <a:pPr>
              <a:lnSpc>
                <a:spcPct val="85000"/>
              </a:lnSpc>
            </a:pPr>
            <a:r>
              <a:rPr lang="en-US" sz="2800"/>
              <a:t>Bugs, keystroke logging, spyware, etc.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animEffect transition="in" filter="box(out)">
                                      <p:cBhvr>
                                        <p:cTn id="7" dur="500"/>
                                        <p:tgtEl>
                                          <p:spTgt spid="44032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par>
                                <p:cTn id="8" presetID="4" presetClass="entr" presetSubtype="32" fill="hold" grpId="0" nodeType="withEffect">
                                  <p:stCondLst>
                                    <p:cond delay="0"/>
                                  </p:stCondLst>
                                  <p:childTnLst>
                                    <p:set>
                                      <p:cBhvr>
                                        <p:cTn id="9" dur="1" fill="hold">
                                          <p:stCondLst>
                                            <p:cond delay="0"/>
                                          </p:stCondLst>
                                        </p:cTn>
                                        <p:tgtEl>
                                          <p:spTgt spid="440323">
                                            <p:txEl>
                                              <p:pRg st="1" end="1"/>
                                            </p:txEl>
                                          </p:spTgt>
                                        </p:tgtEl>
                                        <p:attrNameLst>
                                          <p:attrName>style.visibility</p:attrName>
                                        </p:attrNameLst>
                                      </p:cBhvr>
                                      <p:to>
                                        <p:strVal val="visible"/>
                                      </p:to>
                                    </p:set>
                                    <p:animEffect transition="in" filter="box(out)">
                                      <p:cBhvr>
                                        <p:cTn id="10" dur="500"/>
                                        <p:tgtEl>
                                          <p:spTgt spid="440323">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
                                        </p:tgtEl>
                                      </p:cMediaNode>
                                    </p:audio>
                                  </p:subTnLst>
                                </p:cTn>
                              </p:par>
                              <p:par>
                                <p:cTn id="11" presetID="4" presetClass="entr" presetSubtype="32" fill="hold" grpId="0" nodeType="withEffect">
                                  <p:stCondLst>
                                    <p:cond delay="0"/>
                                  </p:stCondLst>
                                  <p:childTnLst>
                                    <p:set>
                                      <p:cBhvr>
                                        <p:cTn id="12" dur="1" fill="hold">
                                          <p:stCondLst>
                                            <p:cond delay="0"/>
                                          </p:stCondLst>
                                        </p:cTn>
                                        <p:tgtEl>
                                          <p:spTgt spid="440323">
                                            <p:txEl>
                                              <p:pRg st="2" end="2"/>
                                            </p:txEl>
                                          </p:spTgt>
                                        </p:tgtEl>
                                        <p:attrNameLst>
                                          <p:attrName>style.visibility</p:attrName>
                                        </p:attrNameLst>
                                      </p:cBhvr>
                                      <p:to>
                                        <p:strVal val="visible"/>
                                      </p:to>
                                    </p:set>
                                    <p:animEffect transition="in" filter="box(out)">
                                      <p:cBhvr>
                                        <p:cTn id="13" dur="500"/>
                                        <p:tgtEl>
                                          <p:spTgt spid="440323">
                                            <p:txEl>
                                              <p:pRg st="2" end="2"/>
                                            </p:txEl>
                                          </p:spTgt>
                                        </p:tgtEl>
                                      </p:cBhvr>
                                    </p:animEffect>
                                  </p:childTnLst>
                                  <p:subTnLst>
                                    <p:audio>
                                      <p:cMediaNode>
                                        <p:cTn display="0" masterRel="sameClick">
                                          <p:stCondLst>
                                            <p:cond evt="begin" delay="0">
                                              <p:tn val="11"/>
                                            </p:cond>
                                          </p:stCondLst>
                                          <p:endCondLst>
                                            <p:cond evt="onStopAudio" delay="0">
                                              <p:tgtEl>
                                                <p:sldTgt/>
                                              </p:tgtEl>
                                            </p:cond>
                                          </p:endCondLst>
                                        </p:cTn>
                                        <p:tgtEl>
                                          <p:sndTgt r:embed="rId2" name="Camera"/>
                                        </p:tgtEl>
                                      </p:cMediaNode>
                                    </p:audio>
                                  </p:sub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32" fill="hold" grpId="0" nodeType="clickEffect">
                                  <p:stCondLst>
                                    <p:cond delay="0"/>
                                  </p:stCondLst>
                                  <p:childTnLst>
                                    <p:set>
                                      <p:cBhvr>
                                        <p:cTn id="17" dur="1" fill="hold">
                                          <p:stCondLst>
                                            <p:cond delay="0"/>
                                          </p:stCondLst>
                                        </p:cTn>
                                        <p:tgtEl>
                                          <p:spTgt spid="440323">
                                            <p:txEl>
                                              <p:pRg st="3" end="3"/>
                                            </p:txEl>
                                          </p:spTgt>
                                        </p:tgtEl>
                                        <p:attrNameLst>
                                          <p:attrName>style.visibility</p:attrName>
                                        </p:attrNameLst>
                                      </p:cBhvr>
                                      <p:to>
                                        <p:strVal val="visible"/>
                                      </p:to>
                                    </p:set>
                                    <p:animEffect transition="in" filter="box(out)">
                                      <p:cBhvr>
                                        <p:cTn id="18" dur="500"/>
                                        <p:tgtEl>
                                          <p:spTgt spid="440323">
                                            <p:txEl>
                                              <p:pRg st="3" end="3"/>
                                            </p:txEl>
                                          </p:spTgt>
                                        </p:tgtEl>
                                      </p:cBhvr>
                                    </p:animEffect>
                                  </p:childTnLst>
                                  <p:subTnLst>
                                    <p:audio>
                                      <p:cMediaNode>
                                        <p:cTn display="0" masterRel="sameClick">
                                          <p:stCondLst>
                                            <p:cond evt="begin" delay="0">
                                              <p:tn val="16"/>
                                            </p:cond>
                                          </p:stCondLst>
                                          <p:endCondLst>
                                            <p:cond evt="onStopAudio" delay="0">
                                              <p:tgtEl>
                                                <p:sldTgt/>
                                              </p:tgtEl>
                                            </p:cond>
                                          </p:endCondLst>
                                        </p:cTn>
                                        <p:tgtEl>
                                          <p:sndTgt r:embed="rId2" name="Camera"/>
                                        </p:tgtEl>
                                      </p:cMediaNode>
                                    </p:audio>
                                  </p:subTnLst>
                                </p:cTn>
                              </p:par>
                              <p:par>
                                <p:cTn id="19" presetID="4" presetClass="entr" presetSubtype="32" fill="hold" grpId="0" nodeType="withEffect">
                                  <p:stCondLst>
                                    <p:cond delay="0"/>
                                  </p:stCondLst>
                                  <p:childTnLst>
                                    <p:set>
                                      <p:cBhvr>
                                        <p:cTn id="20" dur="1" fill="hold">
                                          <p:stCondLst>
                                            <p:cond delay="0"/>
                                          </p:stCondLst>
                                        </p:cTn>
                                        <p:tgtEl>
                                          <p:spTgt spid="440323">
                                            <p:txEl>
                                              <p:pRg st="4" end="4"/>
                                            </p:txEl>
                                          </p:spTgt>
                                        </p:tgtEl>
                                        <p:attrNameLst>
                                          <p:attrName>style.visibility</p:attrName>
                                        </p:attrNameLst>
                                      </p:cBhvr>
                                      <p:to>
                                        <p:strVal val="visible"/>
                                      </p:to>
                                    </p:set>
                                    <p:animEffect transition="in" filter="box(out)">
                                      <p:cBhvr>
                                        <p:cTn id="21" dur="500"/>
                                        <p:tgtEl>
                                          <p:spTgt spid="440323">
                                            <p:txEl>
                                              <p:pRg st="4" end="4"/>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2" name="Camera"/>
                                        </p:tgtEl>
                                      </p:cMediaNode>
                                    </p:audio>
                                  </p:sub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440323">
                                            <p:txEl>
                                              <p:pRg st="5" end="5"/>
                                            </p:txEl>
                                          </p:spTgt>
                                        </p:tgtEl>
                                        <p:attrNameLst>
                                          <p:attrName>style.visibility</p:attrName>
                                        </p:attrNameLst>
                                      </p:cBhvr>
                                      <p:to>
                                        <p:strVal val="visible"/>
                                      </p:to>
                                    </p:set>
                                    <p:animEffect transition="in" filter="box(out)">
                                      <p:cBhvr>
                                        <p:cTn id="26" dur="500"/>
                                        <p:tgtEl>
                                          <p:spTgt spid="440323">
                                            <p:txEl>
                                              <p:pRg st="5" end="5"/>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32" fill="hold" grpId="0" nodeType="clickEffect">
                                  <p:stCondLst>
                                    <p:cond delay="0"/>
                                  </p:stCondLst>
                                  <p:childTnLst>
                                    <p:set>
                                      <p:cBhvr>
                                        <p:cTn id="30" dur="1" fill="hold">
                                          <p:stCondLst>
                                            <p:cond delay="0"/>
                                          </p:stCondLst>
                                        </p:cTn>
                                        <p:tgtEl>
                                          <p:spTgt spid="440323">
                                            <p:txEl>
                                              <p:pRg st="6" end="6"/>
                                            </p:txEl>
                                          </p:spTgt>
                                        </p:tgtEl>
                                        <p:attrNameLst>
                                          <p:attrName>style.visibility</p:attrName>
                                        </p:attrNameLst>
                                      </p:cBhvr>
                                      <p:to>
                                        <p:strVal val="visible"/>
                                      </p:to>
                                    </p:set>
                                    <p:animEffect transition="in" filter="box(out)">
                                      <p:cBhvr>
                                        <p:cTn id="31" dur="500"/>
                                        <p:tgtEl>
                                          <p:spTgt spid="440323">
                                            <p:txEl>
                                              <p:pRg st="6" end="6"/>
                                            </p:txEl>
                                          </p:spTgt>
                                        </p:tgtEl>
                                      </p:cBhvr>
                                    </p:animEffect>
                                  </p:childTnLst>
                                  <p:subTnLst>
                                    <p:audio>
                                      <p:cMediaNode>
                                        <p:cTn display="0" masterRel="sameClick">
                                          <p:stCondLst>
                                            <p:cond evt="begin" delay="0">
                                              <p:tn val="29"/>
                                            </p:cond>
                                          </p:stCondLst>
                                          <p:endCondLst>
                                            <p:cond evt="onStopAudio" delay="0">
                                              <p:tgtEl>
                                                <p:sldTgt/>
                                              </p:tgtEl>
                                            </p:cond>
                                          </p:endCondLst>
                                        </p:cTn>
                                        <p:tgtEl>
                                          <p:sndTgt r:embed="rId2" name="Camera"/>
                                        </p:tgtEl>
                                      </p:cMediaNode>
                                    </p:audio>
                                  </p:sub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32" fill="hold" grpId="0" nodeType="clickEffect">
                                  <p:stCondLst>
                                    <p:cond delay="0"/>
                                  </p:stCondLst>
                                  <p:childTnLst>
                                    <p:set>
                                      <p:cBhvr>
                                        <p:cTn id="35" dur="1" fill="hold">
                                          <p:stCondLst>
                                            <p:cond delay="0"/>
                                          </p:stCondLst>
                                        </p:cTn>
                                        <p:tgtEl>
                                          <p:spTgt spid="440323">
                                            <p:txEl>
                                              <p:pRg st="7" end="7"/>
                                            </p:txEl>
                                          </p:spTgt>
                                        </p:tgtEl>
                                        <p:attrNameLst>
                                          <p:attrName>style.visibility</p:attrName>
                                        </p:attrNameLst>
                                      </p:cBhvr>
                                      <p:to>
                                        <p:strVal val="visible"/>
                                      </p:to>
                                    </p:set>
                                    <p:animEffect transition="in" filter="box(out)">
                                      <p:cBhvr>
                                        <p:cTn id="36" dur="500"/>
                                        <p:tgtEl>
                                          <p:spTgt spid="440323">
                                            <p:txEl>
                                              <p:pRg st="7" end="7"/>
                                            </p:txEl>
                                          </p:spTgt>
                                        </p:tgtEl>
                                      </p:cBhvr>
                                    </p:animEffect>
                                  </p:childTnLst>
                                  <p:subTnLst>
                                    <p:audio>
                                      <p:cMediaNode>
                                        <p:cTn display="0" masterRel="sameClick">
                                          <p:stCondLst>
                                            <p:cond evt="begin" delay="0">
                                              <p:tn val="34"/>
                                            </p:cond>
                                          </p:stCondLst>
                                          <p:endCondLst>
                                            <p:cond evt="onStopAudio" delay="0">
                                              <p:tgtEl>
                                                <p:sldTgt/>
                                              </p:tgtEl>
                                            </p:cond>
                                          </p:endCondLst>
                                        </p:cTn>
                                        <p:tgtEl>
                                          <p:sndTgt r:embed="rId2" name="Camera"/>
                                        </p:tgtEl>
                                      </p:cMediaNode>
                                    </p:audio>
                                  </p:sub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32" fill="hold" grpId="0" nodeType="clickEffect">
                                  <p:stCondLst>
                                    <p:cond delay="0"/>
                                  </p:stCondLst>
                                  <p:childTnLst>
                                    <p:set>
                                      <p:cBhvr>
                                        <p:cTn id="40" dur="1" fill="hold">
                                          <p:stCondLst>
                                            <p:cond delay="0"/>
                                          </p:stCondLst>
                                        </p:cTn>
                                        <p:tgtEl>
                                          <p:spTgt spid="440323">
                                            <p:txEl>
                                              <p:pRg st="8" end="8"/>
                                            </p:txEl>
                                          </p:spTgt>
                                        </p:tgtEl>
                                        <p:attrNameLst>
                                          <p:attrName>style.visibility</p:attrName>
                                        </p:attrNameLst>
                                      </p:cBhvr>
                                      <p:to>
                                        <p:strVal val="visible"/>
                                      </p:to>
                                    </p:set>
                                    <p:animEffect transition="in" filter="box(out)">
                                      <p:cBhvr>
                                        <p:cTn id="41" dur="500"/>
                                        <p:tgtEl>
                                          <p:spTgt spid="440323">
                                            <p:txEl>
                                              <p:pRg st="8" end="8"/>
                                            </p:txEl>
                                          </p:spTgt>
                                        </p:tgtEl>
                                      </p:cBhvr>
                                    </p:animEffect>
                                  </p:childTnLst>
                                  <p:subTnLst>
                                    <p:audio>
                                      <p:cMediaNode>
                                        <p:cTn display="0" masterRel="sameClick">
                                          <p:stCondLst>
                                            <p:cond evt="begin" delay="0">
                                              <p:tn val="39"/>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0" build="p"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F61D4432-DA46-4618-887E-EF91B1787812}" type="slidenum">
              <a:rPr lang="en-US"/>
              <a:pPr/>
              <a:t>108</a:t>
            </a:fld>
            <a:endParaRPr lang="en-US"/>
          </a:p>
        </p:txBody>
      </p:sp>
      <p:sp>
        <p:nvSpPr>
          <p:cNvPr id="522242" name="Rectangle 2"/>
          <p:cNvSpPr>
            <a:spLocks noGrp="1" noChangeArrowheads="1"/>
          </p:cNvSpPr>
          <p:nvPr>
            <p:ph type="title"/>
          </p:nvPr>
        </p:nvSpPr>
        <p:spPr>
          <a:xfrm>
            <a:off x="609600" y="304800"/>
            <a:ext cx="7772400" cy="381000"/>
          </a:xfrm>
        </p:spPr>
        <p:txBody>
          <a:bodyPr/>
          <a:lstStyle/>
          <a:p>
            <a:r>
              <a:rPr lang="en-US" sz="4000"/>
              <a:t>Packet Sniffers</a:t>
            </a:r>
          </a:p>
        </p:txBody>
      </p:sp>
      <p:sp>
        <p:nvSpPr>
          <p:cNvPr id="522243" name="Rectangle 3" descr="Rectangle: Click to edit Master text styles&#10;Second level&#10;Third level&#10;Fourth level&#10;Fifth level"/>
          <p:cNvSpPr>
            <a:spLocks noGrp="1" noChangeArrowheads="1"/>
          </p:cNvSpPr>
          <p:nvPr>
            <p:ph type="body" idx="1"/>
          </p:nvPr>
        </p:nvSpPr>
        <p:spPr>
          <a:xfrm>
            <a:off x="0" y="685800"/>
            <a:ext cx="8839200" cy="4876800"/>
          </a:xfrm>
        </p:spPr>
        <p:txBody>
          <a:bodyPr/>
          <a:lstStyle/>
          <a:p>
            <a:r>
              <a:rPr lang="en-US" sz="3000" dirty="0"/>
              <a:t>Packet sniffer </a:t>
            </a:r>
          </a:p>
          <a:p>
            <a:pPr lvl="1"/>
            <a:r>
              <a:rPr lang="en-US" sz="2500" dirty="0"/>
              <a:t>Network tool that collects and analyzes packets on a network</a:t>
            </a:r>
          </a:p>
          <a:p>
            <a:pPr lvl="1"/>
            <a:r>
              <a:rPr lang="en-US" sz="2500" dirty="0"/>
              <a:t>Can be used to eavesdrop on network traffic</a:t>
            </a:r>
          </a:p>
          <a:p>
            <a:pPr lvl="1"/>
            <a:r>
              <a:rPr lang="en-US" sz="2500" dirty="0"/>
              <a:t>Must be connected directly to a local network from an internal location</a:t>
            </a:r>
          </a:p>
          <a:p>
            <a:pPr lvl="1"/>
            <a:r>
              <a:rPr lang="en-US" sz="2500" dirty="0"/>
              <a:t>Passwords are often sent in plaintext!</a:t>
            </a:r>
          </a:p>
          <a:p>
            <a:r>
              <a:rPr lang="en-US" sz="3000" dirty="0"/>
              <a:t>To use a packet sniffer legally, you must:</a:t>
            </a:r>
          </a:p>
          <a:p>
            <a:pPr lvl="1"/>
            <a:r>
              <a:rPr lang="en-US" sz="2500" dirty="0"/>
              <a:t>Be on a network that the organization owns, not leases</a:t>
            </a:r>
          </a:p>
          <a:p>
            <a:pPr lvl="1"/>
            <a:r>
              <a:rPr lang="en-US" sz="2500" dirty="0"/>
              <a:t>Be under the direct authorization of the network’s owners</a:t>
            </a:r>
          </a:p>
          <a:p>
            <a:pPr lvl="1"/>
            <a:r>
              <a:rPr lang="en-US" sz="2500" dirty="0"/>
              <a:t>Have the knowledge and consent of users</a:t>
            </a:r>
          </a:p>
          <a:p>
            <a:pPr lvl="1"/>
            <a:r>
              <a:rPr lang="en-US" sz="2500" dirty="0"/>
              <a:t>Have a justifiable business reason for doing </a:t>
            </a:r>
            <a:r>
              <a:rPr lang="en-US" sz="2500" dirty="0" smtClean="0"/>
              <a:t>so</a:t>
            </a:r>
          </a:p>
          <a:p>
            <a:r>
              <a:rPr lang="en-US" sz="2900" dirty="0" smtClean="0"/>
              <a:t>More about these later.</a:t>
            </a:r>
            <a:endParaRPr lang="en-US" sz="29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B15AD6B3-BD2D-43CA-BC77-A6E911D49440}" type="slidenum">
              <a:rPr lang="en-US"/>
              <a:pPr/>
              <a:t>109</a:t>
            </a:fld>
            <a:endParaRPr lang="en-US"/>
          </a:p>
        </p:txBody>
      </p:sp>
      <p:sp>
        <p:nvSpPr>
          <p:cNvPr id="441346" name="Rectangle 2"/>
          <p:cNvSpPr>
            <a:spLocks noGrp="1" noChangeArrowheads="1"/>
          </p:cNvSpPr>
          <p:nvPr>
            <p:ph type="title"/>
          </p:nvPr>
        </p:nvSpPr>
        <p:spPr/>
        <p:txBody>
          <a:bodyPr/>
          <a:lstStyle/>
          <a:p>
            <a:r>
              <a:rPr lang="en-US"/>
              <a:t>Passwords</a:t>
            </a:r>
          </a:p>
        </p:txBody>
      </p:sp>
      <p:sp>
        <p:nvSpPr>
          <p:cNvPr id="441347" name="Rectangle 3" descr="Rectangle: Click to edit Master text styles&#10;Second level&#10;Third level&#10;Fourth level&#10;Fifth level"/>
          <p:cNvSpPr>
            <a:spLocks noGrp="1" noChangeArrowheads="1"/>
          </p:cNvSpPr>
          <p:nvPr>
            <p:ph type="body" idx="1"/>
          </p:nvPr>
        </p:nvSpPr>
        <p:spPr>
          <a:xfrm>
            <a:off x="685800" y="1752600"/>
            <a:ext cx="7696200" cy="4343400"/>
          </a:xfrm>
        </p:spPr>
        <p:txBody>
          <a:bodyPr/>
          <a:lstStyle/>
          <a:p>
            <a:pPr>
              <a:lnSpc>
                <a:spcPct val="90000"/>
              </a:lnSpc>
            </a:pPr>
            <a:r>
              <a:rPr lang="en-US" sz="2800"/>
              <a:t>The bottom line</a:t>
            </a:r>
          </a:p>
          <a:p>
            <a:pPr>
              <a:lnSpc>
                <a:spcPct val="90000"/>
              </a:lnSpc>
            </a:pPr>
            <a:r>
              <a:rPr lang="en-US" sz="2800" b="1">
                <a:solidFill>
                  <a:srgbClr val="FF0000"/>
                </a:solidFill>
              </a:rPr>
              <a:t>Password cracking is too easy!</a:t>
            </a:r>
          </a:p>
          <a:p>
            <a:pPr lvl="1">
              <a:lnSpc>
                <a:spcPct val="90000"/>
              </a:lnSpc>
            </a:pPr>
            <a:r>
              <a:rPr lang="en-US" sz="2400"/>
              <a:t>One weak password may break security</a:t>
            </a:r>
          </a:p>
          <a:p>
            <a:pPr lvl="1">
              <a:lnSpc>
                <a:spcPct val="90000"/>
              </a:lnSpc>
            </a:pPr>
            <a:r>
              <a:rPr lang="en-US" sz="2400"/>
              <a:t>Users choose bad passwords</a:t>
            </a:r>
          </a:p>
          <a:p>
            <a:pPr lvl="1">
              <a:lnSpc>
                <a:spcPct val="90000"/>
              </a:lnSpc>
            </a:pPr>
            <a:r>
              <a:rPr lang="en-US" sz="2400"/>
              <a:t>Social engineering attacks, etc.</a:t>
            </a:r>
          </a:p>
          <a:p>
            <a:pPr>
              <a:lnSpc>
                <a:spcPct val="90000"/>
              </a:lnSpc>
            </a:pPr>
            <a:r>
              <a:rPr lang="en-US" sz="2800"/>
              <a:t>The bad guy has all of the advantages</a:t>
            </a:r>
          </a:p>
          <a:p>
            <a:pPr>
              <a:lnSpc>
                <a:spcPct val="90000"/>
              </a:lnSpc>
            </a:pPr>
            <a:r>
              <a:rPr lang="en-US" sz="2800"/>
              <a:t>All of the math favors bad guys</a:t>
            </a:r>
          </a:p>
          <a:p>
            <a:pPr>
              <a:lnSpc>
                <a:spcPct val="90000"/>
              </a:lnSpc>
            </a:pPr>
            <a:r>
              <a:rPr lang="en-US" sz="2800"/>
              <a:t>Passwords are a </a:t>
            </a:r>
            <a:r>
              <a:rPr lang="en-US" sz="2800" b="1">
                <a:solidFill>
                  <a:schemeClr val="accent2"/>
                </a:solidFill>
              </a:rPr>
              <a:t>big</a:t>
            </a:r>
            <a:r>
              <a:rPr lang="en-US" sz="2800"/>
              <a:t> security problem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GSM Challenge-Response Protocol</a:t>
            </a:r>
            <a:endParaRPr lang="en-US" dirty="0"/>
          </a:p>
        </p:txBody>
      </p:sp>
      <p:sp>
        <p:nvSpPr>
          <p:cNvPr id="3" name="Content Placeholder 2"/>
          <p:cNvSpPr>
            <a:spLocks noGrp="1"/>
          </p:cNvSpPr>
          <p:nvPr>
            <p:ph sz="half" idx="1"/>
          </p:nvPr>
        </p:nvSpPr>
        <p:spPr>
          <a:xfrm>
            <a:off x="304800" y="1371600"/>
            <a:ext cx="8610600" cy="3810000"/>
          </a:xfrm>
        </p:spPr>
        <p:txBody>
          <a:bodyPr/>
          <a:lstStyle/>
          <a:p>
            <a:pPr marL="457200" indent="-457200">
              <a:buFont typeface="+mj-lt"/>
              <a:buAutoNum type="arabicPeriod"/>
            </a:pPr>
            <a:r>
              <a:rPr lang="en-US" sz="2000" dirty="0" smtClean="0"/>
              <a:t>When a </a:t>
            </a:r>
            <a:r>
              <a:rPr lang="en-US" sz="2000" dirty="0" err="1" smtClean="0"/>
              <a:t>cellphone</a:t>
            </a:r>
            <a:r>
              <a:rPr lang="en-US" sz="2000" dirty="0" smtClean="0"/>
              <a:t> wishes to join a cellular network it connects to a local </a:t>
            </a:r>
            <a:r>
              <a:rPr lang="en-US" sz="2000" b="1" dirty="0" smtClean="0"/>
              <a:t>base station </a:t>
            </a:r>
            <a:r>
              <a:rPr lang="en-US" sz="2000" dirty="0" smtClean="0"/>
              <a:t>owned by the network provider and transmits its IMSI. </a:t>
            </a:r>
          </a:p>
          <a:p>
            <a:pPr marL="457200" indent="-457200">
              <a:buFont typeface="+mj-lt"/>
              <a:buAutoNum type="arabicPeriod"/>
            </a:pPr>
            <a:r>
              <a:rPr lang="en-US" sz="2000" dirty="0" smtClean="0"/>
              <a:t>If the IMSI matches a subscriber’s record in the network provider’s database, the base station transmits a 128-bit random number to the </a:t>
            </a:r>
            <a:r>
              <a:rPr lang="en-US" sz="2000" dirty="0" err="1" smtClean="0"/>
              <a:t>cellphone</a:t>
            </a:r>
            <a:r>
              <a:rPr lang="en-US" sz="2000" dirty="0" smtClean="0"/>
              <a:t>. </a:t>
            </a:r>
          </a:p>
          <a:p>
            <a:pPr marL="457200" indent="-457200">
              <a:buFont typeface="+mj-lt"/>
              <a:buAutoNum type="arabicPeriod"/>
            </a:pPr>
            <a:r>
              <a:rPr lang="en-US" sz="2000" dirty="0" smtClean="0"/>
              <a:t>This random number is then encoded by the </a:t>
            </a:r>
            <a:r>
              <a:rPr lang="en-US" sz="2000" dirty="0" err="1" smtClean="0"/>
              <a:t>cellphone</a:t>
            </a:r>
            <a:r>
              <a:rPr lang="en-US" sz="2000" dirty="0" smtClean="0"/>
              <a:t> with the subscriber’s secret key stored in the SIM card using a proprietary encryption algorithm known as </a:t>
            </a:r>
            <a:r>
              <a:rPr lang="en-US" sz="2000" b="1" dirty="0" smtClean="0"/>
              <a:t>A3, </a:t>
            </a:r>
            <a:r>
              <a:rPr lang="en-US" sz="2000" dirty="0" smtClean="0"/>
              <a:t>resulting in a </a:t>
            </a:r>
            <a:r>
              <a:rPr lang="en-US" sz="2000" dirty="0" err="1" smtClean="0"/>
              <a:t>ciphertext</a:t>
            </a:r>
            <a:r>
              <a:rPr lang="en-US" sz="2000" dirty="0" smtClean="0"/>
              <a:t> that is sent back to the base station</a:t>
            </a:r>
            <a:r>
              <a:rPr lang="en-US" sz="2000" b="1" dirty="0" smtClean="0"/>
              <a:t>. </a:t>
            </a:r>
            <a:endParaRPr lang="en-US" sz="2000" dirty="0" smtClean="0"/>
          </a:p>
          <a:p>
            <a:pPr marL="457200" indent="-457200">
              <a:buFont typeface="+mj-lt"/>
              <a:buAutoNum type="arabicPeriod"/>
            </a:pPr>
            <a:r>
              <a:rPr lang="en-US" sz="2000" dirty="0" smtClean="0"/>
              <a:t>The base station then performs the same computation, using its stored value for the subscriber’s secret key. If the two </a:t>
            </a:r>
            <a:r>
              <a:rPr lang="en-US" sz="2000" dirty="0" err="1" smtClean="0"/>
              <a:t>ciphertexts</a:t>
            </a:r>
            <a:r>
              <a:rPr lang="en-US" sz="2000" dirty="0" smtClean="0"/>
              <a:t> match, the </a:t>
            </a:r>
            <a:r>
              <a:rPr lang="en-US" sz="2000" dirty="0" err="1" smtClean="0"/>
              <a:t>cellphone</a:t>
            </a:r>
            <a:r>
              <a:rPr lang="en-US" sz="2000" dirty="0" smtClean="0"/>
              <a:t> is authenticated to the network and is allowed to make and receive calls.</a:t>
            </a:r>
            <a:endParaRPr lang="en-US" sz="20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11</a:t>
            </a:fld>
            <a:endParaRPr lang="en-US"/>
          </a:p>
        </p:txBody>
      </p:sp>
      <p:grpSp>
        <p:nvGrpSpPr>
          <p:cNvPr id="15" name="Group 14"/>
          <p:cNvGrpSpPr/>
          <p:nvPr/>
        </p:nvGrpSpPr>
        <p:grpSpPr>
          <a:xfrm>
            <a:off x="990600" y="4876800"/>
            <a:ext cx="6805282" cy="1752600"/>
            <a:chOff x="190500" y="1905000"/>
            <a:chExt cx="8253082" cy="2286000"/>
          </a:xfrm>
        </p:grpSpPr>
        <p:cxnSp>
          <p:nvCxnSpPr>
            <p:cNvPr id="6" name="Straight Arrow Connector 5"/>
            <p:cNvCxnSpPr/>
            <p:nvPr/>
          </p:nvCxnSpPr>
          <p:spPr>
            <a:xfrm>
              <a:off x="2019300" y="2286000"/>
              <a:ext cx="5334000" cy="1588"/>
            </a:xfrm>
            <a:prstGeom prst="straightConnector1">
              <a:avLst/>
            </a:prstGeom>
            <a:ln w="28575">
              <a:solidFill>
                <a:schemeClr val="tx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095500" y="1905000"/>
              <a:ext cx="2726067" cy="369332"/>
            </a:xfrm>
            <a:prstGeom prst="rect">
              <a:avLst/>
            </a:prstGeom>
            <a:noFill/>
          </p:spPr>
          <p:txBody>
            <a:bodyPr wrap="none" rtlCol="0">
              <a:spAutoFit/>
            </a:bodyPr>
            <a:lstStyle/>
            <a:p>
              <a:r>
                <a:rPr lang="en-US" dirty="0" smtClean="0">
                  <a:latin typeface="Arial" pitchFamily="34" charset="0"/>
                  <a:cs typeface="Arial" pitchFamily="34" charset="0"/>
                </a:rPr>
                <a:t>IMSI  =  (this phone’s ID)</a:t>
              </a:r>
              <a:endParaRPr lang="en-US" dirty="0">
                <a:latin typeface="Arial" pitchFamily="34" charset="0"/>
                <a:cs typeface="Arial" pitchFamily="34" charset="0"/>
              </a:endParaRPr>
            </a:p>
          </p:txBody>
        </p:sp>
        <p:cxnSp>
          <p:nvCxnSpPr>
            <p:cNvPr id="8" name="Straight Arrow Connector 7"/>
            <p:cNvCxnSpPr/>
            <p:nvPr/>
          </p:nvCxnSpPr>
          <p:spPr>
            <a:xfrm rot="10800000">
              <a:off x="2019300" y="2895600"/>
              <a:ext cx="5257800" cy="1588"/>
            </a:xfrm>
            <a:prstGeom prst="straightConnector1">
              <a:avLst/>
            </a:prstGeom>
            <a:ln w="28575">
              <a:solidFill>
                <a:schemeClr val="tx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95500" y="2514600"/>
              <a:ext cx="4794902" cy="369332"/>
            </a:xfrm>
            <a:prstGeom prst="rect">
              <a:avLst/>
            </a:prstGeom>
            <a:noFill/>
          </p:spPr>
          <p:txBody>
            <a:bodyPr wrap="none" rtlCol="0">
              <a:spAutoFit/>
            </a:bodyPr>
            <a:lstStyle/>
            <a:p>
              <a:r>
                <a:rPr lang="en-US" dirty="0" smtClean="0">
                  <a:latin typeface="Arial" pitchFamily="34" charset="0"/>
                  <a:cs typeface="Arial" pitchFamily="34" charset="0"/>
                </a:rPr>
                <a:t>R = a 128-bit random number (the challenge)</a:t>
              </a:r>
              <a:endParaRPr lang="en-US" dirty="0">
                <a:latin typeface="Arial" pitchFamily="34" charset="0"/>
                <a:cs typeface="Arial" pitchFamily="34" charset="0"/>
              </a:endParaRPr>
            </a:p>
          </p:txBody>
        </p:sp>
        <p:cxnSp>
          <p:nvCxnSpPr>
            <p:cNvPr id="10" name="Straight Arrow Connector 9"/>
            <p:cNvCxnSpPr/>
            <p:nvPr/>
          </p:nvCxnSpPr>
          <p:spPr>
            <a:xfrm>
              <a:off x="2095500" y="3808412"/>
              <a:ext cx="4724400" cy="1588"/>
            </a:xfrm>
            <a:prstGeom prst="straightConnector1">
              <a:avLst/>
            </a:prstGeom>
            <a:ln w="28575">
              <a:solidFill>
                <a:schemeClr val="tx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095500" y="3163669"/>
              <a:ext cx="5000087" cy="646331"/>
            </a:xfrm>
            <a:prstGeom prst="rect">
              <a:avLst/>
            </a:prstGeom>
            <a:noFill/>
          </p:spPr>
          <p:txBody>
            <a:bodyPr wrap="none" rtlCol="0">
              <a:spAutoFit/>
            </a:bodyPr>
            <a:lstStyle/>
            <a:p>
              <a:r>
                <a:rPr lang="en-US" dirty="0" smtClean="0">
                  <a:latin typeface="Arial" pitchFamily="34" charset="0"/>
                  <a:cs typeface="Arial" pitchFamily="34" charset="0"/>
                </a:rPr>
                <a:t>E</a:t>
              </a:r>
              <a:r>
                <a:rPr lang="en-US" baseline="-25000" dirty="0" smtClean="0">
                  <a:latin typeface="Arial" pitchFamily="34" charset="0"/>
                  <a:cs typeface="Arial" pitchFamily="34" charset="0"/>
                </a:rPr>
                <a:t>K</a:t>
              </a:r>
              <a:r>
                <a:rPr lang="en-US" dirty="0" smtClean="0">
                  <a:latin typeface="Arial" pitchFamily="34" charset="0"/>
                  <a:cs typeface="Arial" pitchFamily="34" charset="0"/>
                </a:rPr>
                <a:t>(R) = the 128-bit random number encrypted </a:t>
              </a:r>
            </a:p>
            <a:p>
              <a:r>
                <a:rPr lang="en-US" dirty="0" smtClean="0">
                  <a:latin typeface="Arial" pitchFamily="34" charset="0"/>
                  <a:cs typeface="Arial" pitchFamily="34" charset="0"/>
                </a:rPr>
                <a:t>	using the subscriber’s secret key K</a:t>
              </a:r>
              <a:endParaRPr lang="en-US" dirty="0">
                <a:latin typeface="Arial" pitchFamily="34" charset="0"/>
                <a:cs typeface="Arial" pitchFamily="34" charset="0"/>
              </a:endParaRPr>
            </a:p>
          </p:txBody>
        </p:sp>
        <p:sp>
          <p:nvSpPr>
            <p:cNvPr id="12" name="TextBox 11"/>
            <p:cNvSpPr txBox="1"/>
            <p:nvPr/>
          </p:nvSpPr>
          <p:spPr>
            <a:xfrm>
              <a:off x="2095500" y="3810000"/>
              <a:ext cx="1672253" cy="369332"/>
            </a:xfrm>
            <a:prstGeom prst="rect">
              <a:avLst/>
            </a:prstGeom>
            <a:noFill/>
          </p:spPr>
          <p:txBody>
            <a:bodyPr wrap="none" rtlCol="0">
              <a:spAutoFit/>
            </a:bodyPr>
            <a:lstStyle/>
            <a:p>
              <a:r>
                <a:rPr lang="en-US" dirty="0" smtClean="0">
                  <a:latin typeface="Arial" pitchFamily="34" charset="0"/>
                  <a:cs typeface="Arial" pitchFamily="34" charset="0"/>
                </a:rPr>
                <a:t>(the response)</a:t>
              </a:r>
              <a:endParaRPr lang="en-US" dirty="0">
                <a:latin typeface="Arial" pitchFamily="34" charset="0"/>
                <a:cs typeface="Arial" pitchFamily="34" charset="0"/>
              </a:endParaRPr>
            </a:p>
          </p:txBody>
        </p:sp>
        <p:pic>
          <p:nvPicPr>
            <p:cNvPr id="13" name="Picture 12" descr="02-10a.wmf"/>
            <p:cNvPicPr>
              <a:picLocks noChangeAspect="1"/>
            </p:cNvPicPr>
            <p:nvPr/>
          </p:nvPicPr>
          <p:blipFill>
            <a:blip r:embed="rId2" cstate="print"/>
            <a:stretch>
              <a:fillRect/>
            </a:stretch>
          </p:blipFill>
          <p:spPr>
            <a:xfrm>
              <a:off x="190500" y="2209800"/>
              <a:ext cx="1757326" cy="1554480"/>
            </a:xfrm>
            <a:prstGeom prst="rect">
              <a:avLst/>
            </a:prstGeom>
          </p:spPr>
        </p:pic>
        <p:pic>
          <p:nvPicPr>
            <p:cNvPr id="14" name="Picture 13" descr="02-10b.wmf"/>
            <p:cNvPicPr>
              <a:picLocks noChangeAspect="1"/>
            </p:cNvPicPr>
            <p:nvPr/>
          </p:nvPicPr>
          <p:blipFill>
            <a:blip r:embed="rId3" cstate="print"/>
            <a:stretch>
              <a:fillRect/>
            </a:stretch>
          </p:blipFill>
          <p:spPr>
            <a:xfrm>
              <a:off x="7581900" y="1978152"/>
              <a:ext cx="861682" cy="2212848"/>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B15AD6B3-BD2D-43CA-BC77-A6E911D49440}" type="slidenum">
              <a:rPr lang="en-US"/>
              <a:pPr/>
              <a:t>110</a:t>
            </a:fld>
            <a:endParaRPr lang="en-US"/>
          </a:p>
        </p:txBody>
      </p:sp>
      <p:sp>
        <p:nvSpPr>
          <p:cNvPr id="441346" name="Rectangle 2"/>
          <p:cNvSpPr>
            <a:spLocks noGrp="1" noChangeArrowheads="1"/>
          </p:cNvSpPr>
          <p:nvPr>
            <p:ph type="title"/>
          </p:nvPr>
        </p:nvSpPr>
        <p:spPr/>
        <p:txBody>
          <a:bodyPr/>
          <a:lstStyle/>
          <a:p>
            <a:r>
              <a:rPr lang="en-US"/>
              <a:t>Passwords</a:t>
            </a:r>
          </a:p>
        </p:txBody>
      </p:sp>
      <p:sp>
        <p:nvSpPr>
          <p:cNvPr id="441347" name="Rectangle 3" descr="Rectangle: Click to edit Master text styles&#10;Second level&#10;Third level&#10;Fourth level&#10;Fifth level"/>
          <p:cNvSpPr>
            <a:spLocks noGrp="1" noChangeArrowheads="1"/>
          </p:cNvSpPr>
          <p:nvPr>
            <p:ph type="body" idx="1"/>
          </p:nvPr>
        </p:nvSpPr>
        <p:spPr>
          <a:xfrm>
            <a:off x="685800" y="1752600"/>
            <a:ext cx="7696200" cy="4343400"/>
          </a:xfrm>
        </p:spPr>
        <p:txBody>
          <a:bodyPr/>
          <a:lstStyle/>
          <a:p>
            <a:pPr>
              <a:lnSpc>
                <a:spcPct val="90000"/>
              </a:lnSpc>
            </a:pPr>
            <a:r>
              <a:rPr lang="en-US" sz="2800" dirty="0"/>
              <a:t>The bottom line</a:t>
            </a:r>
          </a:p>
          <a:p>
            <a:pPr>
              <a:lnSpc>
                <a:spcPct val="90000"/>
              </a:lnSpc>
            </a:pPr>
            <a:r>
              <a:rPr lang="en-US" sz="2800" b="1" dirty="0">
                <a:solidFill>
                  <a:srgbClr val="FF0000"/>
                </a:solidFill>
              </a:rPr>
              <a:t>Password cracking is too easy!</a:t>
            </a:r>
          </a:p>
          <a:p>
            <a:pPr lvl="1">
              <a:lnSpc>
                <a:spcPct val="90000"/>
              </a:lnSpc>
            </a:pPr>
            <a:r>
              <a:rPr lang="en-US" sz="2400" dirty="0"/>
              <a:t>One weak password may break security</a:t>
            </a:r>
          </a:p>
          <a:p>
            <a:pPr lvl="1">
              <a:lnSpc>
                <a:spcPct val="90000"/>
              </a:lnSpc>
            </a:pPr>
            <a:r>
              <a:rPr lang="en-US" sz="2400" dirty="0"/>
              <a:t>Users choose bad passwords</a:t>
            </a:r>
          </a:p>
          <a:p>
            <a:pPr lvl="1">
              <a:lnSpc>
                <a:spcPct val="90000"/>
              </a:lnSpc>
            </a:pPr>
            <a:r>
              <a:rPr lang="en-US" sz="2400" dirty="0"/>
              <a:t>Social engineering attacks, etc.</a:t>
            </a:r>
          </a:p>
          <a:p>
            <a:pPr>
              <a:lnSpc>
                <a:spcPct val="90000"/>
              </a:lnSpc>
            </a:pPr>
            <a:r>
              <a:rPr lang="en-US" sz="2800" dirty="0"/>
              <a:t>The bad </a:t>
            </a:r>
            <a:r>
              <a:rPr lang="en-US" sz="2800" dirty="0" smtClean="0"/>
              <a:t>hacker </a:t>
            </a:r>
            <a:r>
              <a:rPr lang="en-US" sz="2800" dirty="0"/>
              <a:t>has all of the advantages</a:t>
            </a:r>
          </a:p>
          <a:p>
            <a:pPr>
              <a:lnSpc>
                <a:spcPct val="90000"/>
              </a:lnSpc>
            </a:pPr>
            <a:r>
              <a:rPr lang="en-US" sz="2800" dirty="0"/>
              <a:t>All of the math favors </a:t>
            </a:r>
            <a:r>
              <a:rPr lang="en-US" sz="2800"/>
              <a:t>bad </a:t>
            </a:r>
            <a:r>
              <a:rPr lang="en-US" sz="2800" smtClean="0"/>
              <a:t>hackers</a:t>
            </a:r>
            <a:endParaRPr lang="en-US" sz="2800" dirty="0"/>
          </a:p>
          <a:p>
            <a:pPr>
              <a:lnSpc>
                <a:spcPct val="90000"/>
              </a:lnSpc>
            </a:pPr>
            <a:r>
              <a:rPr lang="en-US" sz="2800" dirty="0"/>
              <a:t>Passwords are a </a:t>
            </a:r>
            <a:r>
              <a:rPr lang="en-US" sz="2800" b="1" dirty="0">
                <a:solidFill>
                  <a:schemeClr val="accent2"/>
                </a:solidFill>
              </a:rPr>
              <a:t>big</a:t>
            </a:r>
            <a:r>
              <a:rPr lang="en-US" sz="2800" dirty="0"/>
              <a:t> security problem</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CF14E168-B10A-4C80-861B-F29970F338DD}" type="slidenum">
              <a:rPr lang="en-US"/>
              <a:pPr/>
              <a:t>111</a:t>
            </a:fld>
            <a:endParaRPr lang="en-US"/>
          </a:p>
        </p:txBody>
      </p:sp>
      <p:sp>
        <p:nvSpPr>
          <p:cNvPr id="442370" name="Rectangle 2"/>
          <p:cNvSpPr>
            <a:spLocks noGrp="1" noChangeArrowheads="1"/>
          </p:cNvSpPr>
          <p:nvPr>
            <p:ph type="title"/>
          </p:nvPr>
        </p:nvSpPr>
        <p:spPr>
          <a:xfrm>
            <a:off x="685800" y="457200"/>
            <a:ext cx="7772400" cy="1143000"/>
          </a:xfrm>
        </p:spPr>
        <p:txBody>
          <a:bodyPr/>
          <a:lstStyle/>
          <a:p>
            <a:r>
              <a:rPr lang="en-US"/>
              <a:t>Password Cracking Tools</a:t>
            </a:r>
          </a:p>
        </p:txBody>
      </p:sp>
      <p:sp>
        <p:nvSpPr>
          <p:cNvPr id="442371" name="Rectangle 3" descr="Rectangle: Click to edit Master text styles&#10;Second level&#10;Third level&#10;Fourth level&#10;Fifth level"/>
          <p:cNvSpPr>
            <a:spLocks noGrp="1" noChangeArrowheads="1"/>
          </p:cNvSpPr>
          <p:nvPr>
            <p:ph type="body" idx="1"/>
          </p:nvPr>
        </p:nvSpPr>
        <p:spPr>
          <a:xfrm>
            <a:off x="685800" y="1676400"/>
            <a:ext cx="7848600" cy="4419600"/>
          </a:xfrm>
        </p:spPr>
        <p:txBody>
          <a:bodyPr/>
          <a:lstStyle/>
          <a:p>
            <a:pPr>
              <a:lnSpc>
                <a:spcPct val="90000"/>
              </a:lnSpc>
            </a:pPr>
            <a:r>
              <a:rPr lang="en-US" sz="2800"/>
              <a:t>Popular password cracking tools</a:t>
            </a:r>
            <a:endParaRPr lang="en-US" sz="2800">
              <a:hlinkClick r:id="rId2"/>
            </a:endParaRPr>
          </a:p>
          <a:p>
            <a:pPr lvl="1">
              <a:lnSpc>
                <a:spcPct val="90000"/>
              </a:lnSpc>
            </a:pPr>
            <a:r>
              <a:rPr lang="en-US" sz="2400">
                <a:hlinkClick r:id="rId2"/>
              </a:rPr>
              <a:t>Password Crackers</a:t>
            </a:r>
            <a:endParaRPr lang="en-US" sz="2400"/>
          </a:p>
          <a:p>
            <a:pPr lvl="1">
              <a:lnSpc>
                <a:spcPct val="90000"/>
              </a:lnSpc>
            </a:pPr>
            <a:r>
              <a:rPr lang="en-US" sz="2400">
                <a:hlinkClick r:id="rId3"/>
              </a:rPr>
              <a:t>Password Portal</a:t>
            </a:r>
            <a:endParaRPr lang="en-US" sz="2400"/>
          </a:p>
          <a:p>
            <a:pPr lvl="1">
              <a:lnSpc>
                <a:spcPct val="90000"/>
              </a:lnSpc>
            </a:pPr>
            <a:r>
              <a:rPr lang="en-US" sz="2400">
                <a:hlinkClick r:id="rId4"/>
              </a:rPr>
              <a:t>L0phtCrack and LC4</a:t>
            </a:r>
            <a:r>
              <a:rPr lang="en-US" sz="2400"/>
              <a:t> (Windows)</a:t>
            </a:r>
          </a:p>
          <a:p>
            <a:pPr lvl="1">
              <a:lnSpc>
                <a:spcPct val="90000"/>
              </a:lnSpc>
            </a:pPr>
            <a:r>
              <a:rPr lang="en-US" sz="2400">
                <a:hlinkClick r:id="rId5"/>
              </a:rPr>
              <a:t>John the Ripper</a:t>
            </a:r>
            <a:r>
              <a:rPr lang="en-US" sz="2400"/>
              <a:t> (Unix)</a:t>
            </a:r>
          </a:p>
          <a:p>
            <a:pPr>
              <a:lnSpc>
                <a:spcPct val="90000"/>
              </a:lnSpc>
            </a:pPr>
            <a:r>
              <a:rPr lang="en-US" sz="2800"/>
              <a:t>Admins should use these tools to test for weak passwords since attackers will!</a:t>
            </a:r>
          </a:p>
          <a:p>
            <a:pPr>
              <a:lnSpc>
                <a:spcPct val="90000"/>
              </a:lnSpc>
            </a:pPr>
            <a:r>
              <a:rPr lang="en-US" sz="2800"/>
              <a:t>Good article on password cracking</a:t>
            </a:r>
          </a:p>
          <a:p>
            <a:pPr lvl="1">
              <a:lnSpc>
                <a:spcPct val="90000"/>
              </a:lnSpc>
            </a:pPr>
            <a:r>
              <a:rPr lang="en-US" sz="2400">
                <a:hlinkClick r:id="rId6"/>
              </a:rPr>
              <a:t>Passwords - Conerstone of Computer Security</a:t>
            </a:r>
            <a:endParaRPr lang="en-US" sz="24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RFIDs</a:t>
            </a:r>
            <a:endParaRPr lang="en-US" dirty="0"/>
          </a:p>
        </p:txBody>
      </p:sp>
      <p:sp>
        <p:nvSpPr>
          <p:cNvPr id="3" name="Content Placeholder 2"/>
          <p:cNvSpPr>
            <a:spLocks noGrp="1"/>
          </p:cNvSpPr>
          <p:nvPr>
            <p:ph sz="half" idx="1"/>
          </p:nvPr>
        </p:nvSpPr>
        <p:spPr>
          <a:xfrm>
            <a:off x="457200" y="1600200"/>
            <a:ext cx="8534400" cy="4525963"/>
          </a:xfrm>
        </p:spPr>
        <p:txBody>
          <a:bodyPr/>
          <a:lstStyle/>
          <a:p>
            <a:r>
              <a:rPr lang="en-US" b="1" dirty="0" smtClean="0"/>
              <a:t>Radio frequency identification, or RFID, </a:t>
            </a:r>
            <a:r>
              <a:rPr lang="en-US" dirty="0" smtClean="0"/>
              <a:t>is a rapidly emerging technology that relies on small transponders to transmit identification information via radio waves. </a:t>
            </a:r>
          </a:p>
          <a:p>
            <a:r>
              <a:rPr lang="en-US" dirty="0" smtClean="0"/>
              <a:t>RFID chips feature an integrated circuit for storing information, and a coiled antenna to transmit and receive a radio signal.</a:t>
            </a:r>
            <a:endParaRPr lang="en-US" dirty="0"/>
          </a:p>
        </p:txBody>
      </p:sp>
      <p:pic>
        <p:nvPicPr>
          <p:cNvPr id="6" name="Content Placeholder 5" descr="rfid.png"/>
          <p:cNvPicPr>
            <a:picLocks noGrp="1" noChangeAspect="1"/>
          </p:cNvPicPr>
          <p:nvPr>
            <p:ph sz="half" idx="2"/>
          </p:nvPr>
        </p:nvPicPr>
        <p:blipFill>
          <a:blip r:embed="rId2" cstate="print"/>
          <a:stretch>
            <a:fillRect/>
          </a:stretch>
        </p:blipFill>
        <p:spPr>
          <a:xfrm>
            <a:off x="2590800" y="4419600"/>
            <a:ext cx="3454001" cy="2326546"/>
          </a:xfrm>
        </p:spPr>
      </p:pic>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12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RFID Technology</a:t>
            </a:r>
            <a:endParaRPr lang="en-US" dirty="0"/>
          </a:p>
        </p:txBody>
      </p:sp>
      <p:sp>
        <p:nvSpPr>
          <p:cNvPr id="3" name="Content Placeholder 2"/>
          <p:cNvSpPr>
            <a:spLocks noGrp="1"/>
          </p:cNvSpPr>
          <p:nvPr>
            <p:ph idx="1"/>
          </p:nvPr>
        </p:nvSpPr>
        <p:spPr/>
        <p:txBody>
          <a:bodyPr/>
          <a:lstStyle/>
          <a:p>
            <a:r>
              <a:rPr lang="en-US" dirty="0" smtClean="0"/>
              <a:t>RFID tags must be used in conjunction with a separate reader or writer. </a:t>
            </a:r>
          </a:p>
          <a:p>
            <a:r>
              <a:rPr lang="en-US" dirty="0" smtClean="0"/>
              <a:t>While some RFID tags require a battery, many are passive and do not. </a:t>
            </a:r>
          </a:p>
          <a:p>
            <a:r>
              <a:rPr lang="en-US" dirty="0" smtClean="0"/>
              <a:t>The effective range of RFID varies from a few centimeters to several meters, but in most cases, since data is transmitted via radio waves, it is not necessary for a tag to be in the line of sight of the reader.</a:t>
            </a:r>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1143000"/>
          </a:xfrm>
        </p:spPr>
        <p:txBody>
          <a:bodyPr/>
          <a:lstStyle/>
          <a:p>
            <a:r>
              <a:rPr lang="en-US" dirty="0" smtClean="0"/>
              <a:t>RFID Technology</a:t>
            </a:r>
            <a:endParaRPr lang="en-US" dirty="0"/>
          </a:p>
        </p:txBody>
      </p:sp>
      <p:sp>
        <p:nvSpPr>
          <p:cNvPr id="3" name="Content Placeholder 2"/>
          <p:cNvSpPr>
            <a:spLocks noGrp="1"/>
          </p:cNvSpPr>
          <p:nvPr>
            <p:ph idx="1"/>
          </p:nvPr>
        </p:nvSpPr>
        <p:spPr>
          <a:xfrm>
            <a:off x="609600" y="1143000"/>
            <a:ext cx="8229600" cy="4525963"/>
          </a:xfrm>
        </p:spPr>
        <p:txBody>
          <a:bodyPr/>
          <a:lstStyle/>
          <a:p>
            <a:pPr marL="0" indent="0">
              <a:buNone/>
            </a:pPr>
            <a:r>
              <a:rPr lang="en-US" dirty="0" smtClean="0"/>
              <a:t>This technology is being deployed in a wide variety of applications.</a:t>
            </a:r>
          </a:p>
          <a:p>
            <a:r>
              <a:rPr lang="en-US" dirty="0" smtClean="0"/>
              <a:t>Many vendors are incorporating RFID for consumer-product tracking.</a:t>
            </a:r>
          </a:p>
          <a:p>
            <a:r>
              <a:rPr lang="en-US" dirty="0" smtClean="0"/>
              <a:t>Car key fobs.</a:t>
            </a:r>
          </a:p>
          <a:p>
            <a:r>
              <a:rPr lang="en-US" dirty="0" smtClean="0"/>
              <a:t>Electronic toll transponders.</a:t>
            </a:r>
          </a:p>
          <a:p>
            <a:r>
              <a:rPr lang="en-US" dirty="0" smtClean="0"/>
              <a:t>Locating animals and showing ownership.</a:t>
            </a:r>
          </a:p>
          <a:p>
            <a:pPr>
              <a:buNone/>
            </a:pPr>
            <a:endParaRPr lang="en-US"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Passports</a:t>
            </a:r>
            <a:endParaRPr lang="en-US" dirty="0"/>
          </a:p>
        </p:txBody>
      </p:sp>
      <p:sp>
        <p:nvSpPr>
          <p:cNvPr id="3" name="Content Placeholder 2"/>
          <p:cNvSpPr>
            <a:spLocks noGrp="1"/>
          </p:cNvSpPr>
          <p:nvPr>
            <p:ph sz="half" idx="1"/>
          </p:nvPr>
        </p:nvSpPr>
        <p:spPr>
          <a:xfrm>
            <a:off x="457200" y="1600200"/>
            <a:ext cx="4343400" cy="4525963"/>
          </a:xfrm>
        </p:spPr>
        <p:txBody>
          <a:bodyPr/>
          <a:lstStyle/>
          <a:p>
            <a:r>
              <a:rPr lang="en-US" sz="2400" dirty="0" smtClean="0"/>
              <a:t>Modern passports of several countries, including the United States, feature an embedded RFID chip that contains information about the owner, including a digital facial photograph that allows airport officials to compare the passport’s owner to the person who is carrying the passport.</a:t>
            </a:r>
            <a:endParaRPr lang="en-US" sz="24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15</a:t>
            </a:fld>
            <a:endParaRPr lang="en-US"/>
          </a:p>
        </p:txBody>
      </p:sp>
      <p:pic>
        <p:nvPicPr>
          <p:cNvPr id="6" name="Picture 5" descr="02-12b.tif"/>
          <p:cNvPicPr>
            <a:picLocks noChangeAspect="1"/>
          </p:cNvPicPr>
          <p:nvPr/>
        </p:nvPicPr>
        <p:blipFill>
          <a:blip r:embed="rId2" cstate="print"/>
          <a:stretch>
            <a:fillRect/>
          </a:stretch>
        </p:blipFill>
        <p:spPr>
          <a:xfrm>
            <a:off x="4724400" y="2661295"/>
            <a:ext cx="1368084" cy="1185927"/>
          </a:xfrm>
          <a:prstGeom prst="rect">
            <a:avLst/>
          </a:prstGeom>
        </p:spPr>
      </p:pic>
      <p:pic>
        <p:nvPicPr>
          <p:cNvPr id="7" name="Picture 6" descr="02-12a.tif"/>
          <p:cNvPicPr>
            <a:picLocks noChangeAspect="1"/>
          </p:cNvPicPr>
          <p:nvPr/>
        </p:nvPicPr>
        <p:blipFill>
          <a:blip r:embed="rId3" cstate="print"/>
          <a:stretch>
            <a:fillRect/>
          </a:stretch>
        </p:blipFill>
        <p:spPr>
          <a:xfrm>
            <a:off x="6944208" y="2855689"/>
            <a:ext cx="1835429" cy="2630711"/>
          </a:xfrm>
          <a:prstGeom prst="rect">
            <a:avLst/>
          </a:prstGeom>
        </p:spPr>
      </p:pic>
      <p:sp>
        <p:nvSpPr>
          <p:cNvPr id="8" name="Oval 7"/>
          <p:cNvSpPr/>
          <p:nvPr/>
        </p:nvSpPr>
        <p:spPr>
          <a:xfrm>
            <a:off x="7620344" y="4968936"/>
            <a:ext cx="499301" cy="30099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endCxn id="8" idx="2"/>
          </p:cNvCxnSpPr>
          <p:nvPr/>
        </p:nvCxnSpPr>
        <p:spPr>
          <a:xfrm>
            <a:off x="5872792" y="4617774"/>
            <a:ext cx="1747552" cy="501661"/>
          </a:xfrm>
          <a:prstGeom prst="straightConnector1">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073910" y="4316777"/>
            <a:ext cx="852059" cy="425511"/>
          </a:xfrm>
          <a:prstGeom prst="rect">
            <a:avLst/>
          </a:prstGeom>
          <a:noFill/>
        </p:spPr>
        <p:txBody>
          <a:bodyPr wrap="none" rtlCol="0">
            <a:spAutoFit/>
          </a:bodyPr>
          <a:lstStyle/>
          <a:p>
            <a:r>
              <a:rPr lang="en-US" dirty="0" smtClean="0">
                <a:latin typeface="Arial" pitchFamily="34" charset="0"/>
                <a:cs typeface="Arial" pitchFamily="34" charset="0"/>
              </a:rPr>
              <a:t>e-Passport</a:t>
            </a:r>
          </a:p>
          <a:p>
            <a:r>
              <a:rPr lang="en-US" dirty="0" smtClean="0">
                <a:latin typeface="Arial" pitchFamily="34" charset="0"/>
                <a:cs typeface="Arial" pitchFamily="34" charset="0"/>
              </a:rPr>
              <a:t>  symbol</a:t>
            </a:r>
            <a:endParaRPr lang="en-US" dirty="0">
              <a:latin typeface="Arial" pitchFamily="34" charset="0"/>
              <a:cs typeface="Arial" pitchFamily="34" charset="0"/>
            </a:endParaRPr>
          </a:p>
        </p:txBody>
      </p:sp>
      <p:sp>
        <p:nvSpPr>
          <p:cNvPr id="11" name="Freeform 10"/>
          <p:cNvSpPr/>
          <p:nvPr/>
        </p:nvSpPr>
        <p:spPr>
          <a:xfrm>
            <a:off x="5423421" y="2209800"/>
            <a:ext cx="1887922" cy="634175"/>
          </a:xfrm>
          <a:custGeom>
            <a:avLst/>
            <a:gdLst>
              <a:gd name="connsiteX0" fmla="*/ 0 w 2779144"/>
              <a:gd name="connsiteY0" fmla="*/ 353682 h 905773"/>
              <a:gd name="connsiteX1" fmla="*/ 1268083 w 2779144"/>
              <a:gd name="connsiteY1" fmla="*/ 25879 h 905773"/>
              <a:gd name="connsiteX2" fmla="*/ 2562046 w 2779144"/>
              <a:gd name="connsiteY2" fmla="*/ 508958 h 905773"/>
              <a:gd name="connsiteX3" fmla="*/ 2570672 w 2779144"/>
              <a:gd name="connsiteY3" fmla="*/ 905773 h 905773"/>
            </a:gdLst>
            <a:ahLst/>
            <a:cxnLst>
              <a:cxn ang="0">
                <a:pos x="connsiteX0" y="connsiteY0"/>
              </a:cxn>
              <a:cxn ang="0">
                <a:pos x="connsiteX1" y="connsiteY1"/>
              </a:cxn>
              <a:cxn ang="0">
                <a:pos x="connsiteX2" y="connsiteY2"/>
              </a:cxn>
              <a:cxn ang="0">
                <a:pos x="connsiteX3" y="connsiteY3"/>
              </a:cxn>
            </a:cxnLst>
            <a:rect l="l" t="t" r="r" b="b"/>
            <a:pathLst>
              <a:path w="2779144" h="905773">
                <a:moveTo>
                  <a:pt x="0" y="353682"/>
                </a:moveTo>
                <a:cubicBezTo>
                  <a:pt x="420537" y="176841"/>
                  <a:pt x="841075" y="0"/>
                  <a:pt x="1268083" y="25879"/>
                </a:cubicBezTo>
                <a:cubicBezTo>
                  <a:pt x="1695091" y="51758"/>
                  <a:pt x="2344948" y="362309"/>
                  <a:pt x="2562046" y="508958"/>
                </a:cubicBezTo>
                <a:cubicBezTo>
                  <a:pt x="2779144" y="655607"/>
                  <a:pt x="2674908" y="780690"/>
                  <a:pt x="2570672" y="905773"/>
                </a:cubicBezTo>
              </a:path>
            </a:pathLst>
          </a:custGeom>
          <a:ln w="381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6349482" y="2611129"/>
            <a:ext cx="921351" cy="599154"/>
          </a:xfrm>
          <a:custGeom>
            <a:avLst/>
            <a:gdLst>
              <a:gd name="connsiteX0" fmla="*/ 0 w 1406106"/>
              <a:gd name="connsiteY0" fmla="*/ 910087 h 910087"/>
              <a:gd name="connsiteX1" fmla="*/ 241540 w 1406106"/>
              <a:gd name="connsiteY1" fmla="*/ 444261 h 910087"/>
              <a:gd name="connsiteX2" fmla="*/ 733245 w 1406106"/>
              <a:gd name="connsiteY2" fmla="*/ 56072 h 910087"/>
              <a:gd name="connsiteX3" fmla="*/ 1311215 w 1406106"/>
              <a:gd name="connsiteY3" fmla="*/ 107830 h 910087"/>
              <a:gd name="connsiteX4" fmla="*/ 1302589 w 1406106"/>
              <a:gd name="connsiteY4" fmla="*/ 306238 h 910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106" h="910087">
                <a:moveTo>
                  <a:pt x="0" y="910087"/>
                </a:moveTo>
                <a:cubicBezTo>
                  <a:pt x="59666" y="748342"/>
                  <a:pt x="119332" y="586597"/>
                  <a:pt x="241540" y="444261"/>
                </a:cubicBezTo>
                <a:cubicBezTo>
                  <a:pt x="363748" y="301925"/>
                  <a:pt x="554966" y="112144"/>
                  <a:pt x="733245" y="56072"/>
                </a:cubicBezTo>
                <a:cubicBezTo>
                  <a:pt x="911524" y="0"/>
                  <a:pt x="1216324" y="66136"/>
                  <a:pt x="1311215" y="107830"/>
                </a:cubicBezTo>
                <a:cubicBezTo>
                  <a:pt x="1406106" y="149524"/>
                  <a:pt x="1354347" y="227881"/>
                  <a:pt x="1302589" y="306238"/>
                </a:cubicBezTo>
              </a:path>
            </a:pathLst>
          </a:cu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5723001" y="2294612"/>
            <a:ext cx="1443024" cy="553998"/>
          </a:xfrm>
          <a:prstGeom prst="rect">
            <a:avLst/>
          </a:prstGeom>
          <a:noFill/>
        </p:spPr>
        <p:txBody>
          <a:bodyPr wrap="none" rtlCol="0">
            <a:spAutoFit/>
          </a:bodyPr>
          <a:lstStyle/>
          <a:p>
            <a:r>
              <a:rPr lang="en-US" sz="1000" dirty="0" smtClean="0"/>
              <a:t>RFID chip and </a:t>
            </a:r>
          </a:p>
          <a:p>
            <a:r>
              <a:rPr lang="en-US" sz="1000" dirty="0" smtClean="0"/>
              <a:t>antenna is embedded </a:t>
            </a:r>
          </a:p>
          <a:p>
            <a:r>
              <a:rPr lang="en-US" sz="1000" dirty="0" smtClean="0"/>
              <a:t>in the cover</a:t>
            </a:r>
            <a:endParaRPr 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Passport Security</a:t>
            </a:r>
            <a:endParaRPr lang="en-US" dirty="0"/>
          </a:p>
        </p:txBody>
      </p:sp>
      <p:sp>
        <p:nvSpPr>
          <p:cNvPr id="3" name="Content Placeholder 2"/>
          <p:cNvSpPr>
            <a:spLocks noGrp="1"/>
          </p:cNvSpPr>
          <p:nvPr>
            <p:ph idx="1"/>
          </p:nvPr>
        </p:nvSpPr>
        <p:spPr>
          <a:xfrm>
            <a:off x="381000" y="1295400"/>
            <a:ext cx="8229600" cy="5257800"/>
          </a:xfrm>
        </p:spPr>
        <p:txBody>
          <a:bodyPr/>
          <a:lstStyle/>
          <a:p>
            <a:r>
              <a:rPr lang="en-US" sz="2400" dirty="0" smtClean="0"/>
              <a:t>In order to protect the sensitive information on a passport, all RFID communications are encrypted with a </a:t>
            </a:r>
            <a:r>
              <a:rPr lang="en-US" sz="2400" b="1" dirty="0" smtClean="0"/>
              <a:t>secret key. </a:t>
            </a:r>
          </a:p>
          <a:p>
            <a:r>
              <a:rPr lang="en-US" sz="2400" dirty="0" smtClean="0"/>
              <a:t>In many instances, however, this secret key is merely the passport number, the holder’s date of birth, and the expiration date, in that order. </a:t>
            </a:r>
          </a:p>
          <a:p>
            <a:pPr lvl="1"/>
            <a:r>
              <a:rPr lang="en-US" sz="2400" dirty="0" smtClean="0"/>
              <a:t>All of this information is printed on the card, either in text or using a barcode or other optical storage method. </a:t>
            </a:r>
          </a:p>
          <a:p>
            <a:pPr lvl="1"/>
            <a:r>
              <a:rPr lang="en-US" sz="2400" dirty="0" smtClean="0"/>
              <a:t>While this secret key is intended to be only accessible to those with physical access to the passport, an attacker with information on the owner, including when their passport was issued, may be able to easily reconstruct this key, especially since passport numbers are typically issued sequentially.</a:t>
            </a:r>
            <a:endParaRPr lang="en-US" sz="2400"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88445687-62A6-4EE4-AB6B-4319710210EF}" type="slidenum">
              <a:rPr lang="en-US"/>
              <a:pPr/>
              <a:t>17</a:t>
            </a:fld>
            <a:endParaRPr lang="en-US"/>
          </a:p>
        </p:txBody>
      </p:sp>
      <p:sp>
        <p:nvSpPr>
          <p:cNvPr id="443394" name="Rectangle 2"/>
          <p:cNvSpPr>
            <a:spLocks noGrp="1" noChangeArrowheads="1"/>
          </p:cNvSpPr>
          <p:nvPr>
            <p:ph type="title"/>
          </p:nvPr>
        </p:nvSpPr>
        <p:spPr>
          <a:xfrm>
            <a:off x="685800" y="1295400"/>
            <a:ext cx="7772400" cy="1143000"/>
          </a:xfrm>
        </p:spPr>
        <p:txBody>
          <a:bodyPr/>
          <a:lstStyle/>
          <a:p>
            <a:r>
              <a:rPr lang="en-US"/>
              <a:t>Biometrics</a:t>
            </a:r>
          </a:p>
        </p:txBody>
      </p:sp>
      <p:pic>
        <p:nvPicPr>
          <p:cNvPr id="4433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1100" y="2514600"/>
            <a:ext cx="4025900" cy="3022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4294967295"/>
          </p:nvPr>
        </p:nvSpPr>
        <p:spPr>
          <a:xfrm>
            <a:off x="6553200" y="6248400"/>
            <a:ext cx="1905000" cy="457200"/>
          </a:xfrm>
          <a:prstGeom prst="rect">
            <a:avLst/>
          </a:prstGeom>
        </p:spPr>
        <p:txBody>
          <a:bodyPr/>
          <a:lstStyle/>
          <a:p>
            <a:fld id="{45EF0DCB-9375-409A-A5C0-3E9D396F6760}" type="slidenum">
              <a:rPr lang="en-US"/>
              <a:pPr/>
              <a:t>18</a:t>
            </a:fld>
            <a:endParaRPr lang="en-US"/>
          </a:p>
        </p:txBody>
      </p:sp>
      <p:sp>
        <p:nvSpPr>
          <p:cNvPr id="444418" name="Rectangle 2"/>
          <p:cNvSpPr>
            <a:spLocks noGrp="1" noChangeArrowheads="1"/>
          </p:cNvSpPr>
          <p:nvPr>
            <p:ph type="title"/>
          </p:nvPr>
        </p:nvSpPr>
        <p:spPr>
          <a:xfrm>
            <a:off x="685800" y="304800"/>
            <a:ext cx="7772400" cy="1143000"/>
          </a:xfrm>
        </p:spPr>
        <p:txBody>
          <a:bodyPr/>
          <a:lstStyle/>
          <a:p>
            <a:r>
              <a:rPr lang="en-US" dirty="0"/>
              <a:t>Something You Are</a:t>
            </a:r>
          </a:p>
        </p:txBody>
      </p:sp>
      <p:sp>
        <p:nvSpPr>
          <p:cNvPr id="444419" name="Rectangle 3" descr="Rectangle: Click to edit Master text styles&#10;Second level&#10;Third level&#10;Fourth level&#10;Fifth level"/>
          <p:cNvSpPr>
            <a:spLocks noGrp="1" noChangeArrowheads="1"/>
          </p:cNvSpPr>
          <p:nvPr>
            <p:ph type="body" idx="1"/>
          </p:nvPr>
        </p:nvSpPr>
        <p:spPr>
          <a:xfrm>
            <a:off x="685800" y="1371600"/>
            <a:ext cx="7620000" cy="990600"/>
          </a:xfrm>
        </p:spPr>
        <p:txBody>
          <a:bodyPr/>
          <a:lstStyle/>
          <a:p>
            <a:pPr>
              <a:lnSpc>
                <a:spcPct val="90000"/>
              </a:lnSpc>
            </a:pPr>
            <a:r>
              <a:rPr lang="en-US" dirty="0"/>
              <a:t>Biometric</a:t>
            </a:r>
          </a:p>
          <a:p>
            <a:pPr lvl="1">
              <a:lnSpc>
                <a:spcPct val="90000"/>
              </a:lnSpc>
            </a:pPr>
            <a:r>
              <a:rPr lang="en-US" b="1" dirty="0">
                <a:solidFill>
                  <a:schemeClr val="accent2"/>
                </a:solidFill>
              </a:rPr>
              <a:t>“You are your key”</a:t>
            </a:r>
            <a:r>
              <a:rPr lang="en-US" dirty="0"/>
              <a:t> --- </a:t>
            </a:r>
            <a:r>
              <a:rPr lang="en-US" dirty="0" err="1"/>
              <a:t>Schneier</a:t>
            </a:r>
            <a:endParaRPr lang="en-US" dirty="0"/>
          </a:p>
        </p:txBody>
      </p:sp>
      <p:sp>
        <p:nvSpPr>
          <p:cNvPr id="444420" name="AutoShape 4"/>
          <p:cNvSpPr>
            <a:spLocks noChangeArrowheads="1"/>
          </p:cNvSpPr>
          <p:nvPr/>
        </p:nvSpPr>
        <p:spPr bwMode="auto">
          <a:xfrm>
            <a:off x="6324600" y="3124200"/>
            <a:ext cx="1524000" cy="685800"/>
          </a:xfrm>
          <a:prstGeom prst="cloudCallout">
            <a:avLst>
              <a:gd name="adj1" fmla="val -3852"/>
              <a:gd name="adj2" fmla="val 18750"/>
            </a:avLst>
          </a:prstGeom>
          <a:solidFill>
            <a:srgbClr val="91C8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6CD8"/>
                </a:solidFill>
                <a:round/>
                <a:headEnd/>
                <a:tailEnd/>
              </a14:hiddenLine>
            </a:ext>
          </a:extLst>
        </p:spPr>
        <p:txBody>
          <a:bodyPr wrap="none" anchor="ctr"/>
          <a:lstStyle/>
          <a:p>
            <a:pPr algn="ctr" eaLnBrk="0" hangingPunct="0"/>
            <a:endParaRPr lang="en-US">
              <a:latin typeface="Times New Roman" pitchFamily="18" charset="0"/>
            </a:endParaRPr>
          </a:p>
        </p:txBody>
      </p:sp>
      <p:sp>
        <p:nvSpPr>
          <p:cNvPr id="444421" name="AutoShape 5"/>
          <p:cNvSpPr>
            <a:spLocks noChangeArrowheads="1"/>
          </p:cNvSpPr>
          <p:nvPr/>
        </p:nvSpPr>
        <p:spPr bwMode="auto">
          <a:xfrm>
            <a:off x="5638800" y="3657600"/>
            <a:ext cx="1524000" cy="685800"/>
          </a:xfrm>
          <a:prstGeom prst="cloudCallout">
            <a:avLst>
              <a:gd name="adj1" fmla="val -3852"/>
              <a:gd name="adj2" fmla="val 18750"/>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6CD8"/>
                </a:solidFill>
                <a:round/>
                <a:headEnd/>
                <a:tailEnd/>
              </a14:hiddenLine>
            </a:ext>
          </a:extLst>
        </p:spPr>
        <p:txBody>
          <a:bodyPr wrap="none" anchor="ctr"/>
          <a:lstStyle/>
          <a:p>
            <a:pPr algn="ctr" eaLnBrk="0" hangingPunct="0"/>
            <a:endParaRPr lang="en-US">
              <a:latin typeface="Times New Roman" pitchFamily="18" charset="0"/>
            </a:endParaRPr>
          </a:p>
        </p:txBody>
      </p:sp>
      <p:sp>
        <p:nvSpPr>
          <p:cNvPr id="444422" name="AutoShape 6"/>
          <p:cNvSpPr>
            <a:spLocks noChangeArrowheads="1"/>
          </p:cNvSpPr>
          <p:nvPr/>
        </p:nvSpPr>
        <p:spPr bwMode="auto">
          <a:xfrm>
            <a:off x="7010400" y="3581400"/>
            <a:ext cx="1524000" cy="685800"/>
          </a:xfrm>
          <a:prstGeom prst="cloudCallout">
            <a:avLst>
              <a:gd name="adj1" fmla="val -3852"/>
              <a:gd name="adj2" fmla="val 18750"/>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6CD8"/>
                </a:solidFill>
                <a:round/>
                <a:headEnd/>
                <a:tailEnd/>
              </a14:hiddenLine>
            </a:ext>
          </a:extLst>
        </p:spPr>
        <p:txBody>
          <a:bodyPr wrap="none" anchor="ctr"/>
          <a:lstStyle/>
          <a:p>
            <a:pPr algn="ctr" eaLnBrk="0" hangingPunct="0"/>
            <a:endParaRPr lang="en-US">
              <a:latin typeface="Times New Roman" pitchFamily="18" charset="0"/>
            </a:endParaRPr>
          </a:p>
        </p:txBody>
      </p:sp>
      <p:sp>
        <p:nvSpPr>
          <p:cNvPr id="444423" name="Text Box 7"/>
          <p:cNvSpPr txBox="1">
            <a:spLocks noChangeArrowheads="1"/>
          </p:cNvSpPr>
          <p:nvPr/>
        </p:nvSpPr>
        <p:spPr bwMode="auto">
          <a:xfrm>
            <a:off x="6781800" y="32004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b="1">
                <a:latin typeface="Times New Roman" pitchFamily="18" charset="0"/>
              </a:rPr>
              <a:t>Are</a:t>
            </a:r>
            <a:r>
              <a:rPr lang="en-US">
                <a:latin typeface="Times New Roman" pitchFamily="18" charset="0"/>
              </a:rPr>
              <a:t> </a:t>
            </a:r>
          </a:p>
        </p:txBody>
      </p:sp>
      <p:sp>
        <p:nvSpPr>
          <p:cNvPr id="444424" name="Text Box 8"/>
          <p:cNvSpPr txBox="1">
            <a:spLocks noChangeArrowheads="1"/>
          </p:cNvSpPr>
          <p:nvPr/>
        </p:nvSpPr>
        <p:spPr bwMode="auto">
          <a:xfrm>
            <a:off x="5867400" y="3810000"/>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atin typeface="Times New Roman" pitchFamily="18" charset="0"/>
              </a:rPr>
              <a:t>Know</a:t>
            </a:r>
          </a:p>
        </p:txBody>
      </p:sp>
      <p:sp>
        <p:nvSpPr>
          <p:cNvPr id="444425" name="Text Box 9"/>
          <p:cNvSpPr txBox="1">
            <a:spLocks noChangeArrowheads="1"/>
          </p:cNvSpPr>
          <p:nvPr/>
        </p:nvSpPr>
        <p:spPr bwMode="auto">
          <a:xfrm>
            <a:off x="7299325" y="3698875"/>
            <a:ext cx="827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atin typeface="Times New Roman" pitchFamily="18" charset="0"/>
              </a:rPr>
              <a:t>Have</a:t>
            </a:r>
          </a:p>
        </p:txBody>
      </p:sp>
      <p:sp>
        <p:nvSpPr>
          <p:cNvPr id="444426" name="Rectangle 10"/>
          <p:cNvSpPr>
            <a:spLocks noChangeArrowheads="1"/>
          </p:cNvSpPr>
          <p:nvPr/>
        </p:nvSpPr>
        <p:spPr bwMode="auto">
          <a:xfrm>
            <a:off x="685800" y="2362200"/>
            <a:ext cx="5867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800100" lvl="1" indent="-342900">
              <a:lnSpc>
                <a:spcPct val="90000"/>
              </a:lnSpc>
              <a:spcBef>
                <a:spcPct val="20000"/>
              </a:spcBef>
              <a:buClr>
                <a:schemeClr val="hlink"/>
              </a:buClr>
              <a:buSzPct val="110000"/>
              <a:buFont typeface="Wingdings" pitchFamily="2" charset="2"/>
              <a:buBlip>
                <a:blip r:embed="rId2"/>
              </a:buBlip>
            </a:pPr>
            <a:r>
              <a:rPr lang="en-US" sz="3600" dirty="0"/>
              <a:t>Examples</a:t>
            </a:r>
          </a:p>
          <a:p>
            <a:pPr marL="1200150" lvl="2" indent="-285750">
              <a:lnSpc>
                <a:spcPct val="90000"/>
              </a:lnSpc>
              <a:spcBef>
                <a:spcPct val="20000"/>
              </a:spcBef>
              <a:buClr>
                <a:schemeClr val="tx1"/>
              </a:buClr>
              <a:buSzPct val="60000"/>
              <a:buFont typeface="Wingdings" pitchFamily="2" charset="2"/>
              <a:buChar char="n"/>
            </a:pPr>
            <a:r>
              <a:rPr lang="en-US" sz="1600" dirty="0"/>
              <a:t>Fingerprint</a:t>
            </a:r>
          </a:p>
          <a:p>
            <a:pPr marL="1200150" lvl="2" indent="-285750">
              <a:lnSpc>
                <a:spcPct val="90000"/>
              </a:lnSpc>
              <a:spcBef>
                <a:spcPct val="20000"/>
              </a:spcBef>
              <a:buClr>
                <a:schemeClr val="tx1"/>
              </a:buClr>
              <a:buSzPct val="60000"/>
              <a:buFont typeface="Wingdings" pitchFamily="2" charset="2"/>
              <a:buChar char="n"/>
            </a:pPr>
            <a:r>
              <a:rPr lang="en-US" sz="1600" dirty="0"/>
              <a:t>Handwritten signature</a:t>
            </a:r>
          </a:p>
          <a:p>
            <a:pPr marL="1200150" lvl="2" indent="-285750">
              <a:lnSpc>
                <a:spcPct val="90000"/>
              </a:lnSpc>
              <a:spcBef>
                <a:spcPct val="20000"/>
              </a:spcBef>
              <a:buClr>
                <a:schemeClr val="tx1"/>
              </a:buClr>
              <a:buSzPct val="60000"/>
              <a:buFont typeface="Wingdings" pitchFamily="2" charset="2"/>
              <a:buChar char="n"/>
            </a:pPr>
            <a:r>
              <a:rPr lang="en-US" sz="1600" dirty="0"/>
              <a:t>Facial recognition</a:t>
            </a:r>
          </a:p>
          <a:p>
            <a:pPr marL="1200150" lvl="2" indent="-285750">
              <a:lnSpc>
                <a:spcPct val="90000"/>
              </a:lnSpc>
              <a:spcBef>
                <a:spcPct val="20000"/>
              </a:spcBef>
              <a:buClr>
                <a:schemeClr val="tx1"/>
              </a:buClr>
              <a:buSzPct val="60000"/>
              <a:buFont typeface="Wingdings" pitchFamily="2" charset="2"/>
              <a:buChar char="n"/>
            </a:pPr>
            <a:r>
              <a:rPr lang="en-US" sz="1600" dirty="0"/>
              <a:t>Speech recognition</a:t>
            </a:r>
          </a:p>
          <a:p>
            <a:pPr marL="1200150" lvl="2" indent="-285750">
              <a:lnSpc>
                <a:spcPct val="90000"/>
              </a:lnSpc>
              <a:spcBef>
                <a:spcPct val="20000"/>
              </a:spcBef>
              <a:buClr>
                <a:schemeClr val="tx1"/>
              </a:buClr>
              <a:buSzPct val="60000"/>
              <a:buFont typeface="Wingdings" pitchFamily="2" charset="2"/>
              <a:buChar char="n"/>
            </a:pPr>
            <a:r>
              <a:rPr lang="en-US" sz="1600" dirty="0"/>
              <a:t>Gait (walking) recognition</a:t>
            </a:r>
          </a:p>
          <a:p>
            <a:pPr marL="1200150" lvl="2" indent="-285750">
              <a:lnSpc>
                <a:spcPct val="90000"/>
              </a:lnSpc>
              <a:spcBef>
                <a:spcPct val="20000"/>
              </a:spcBef>
              <a:buClr>
                <a:schemeClr val="tx1"/>
              </a:buClr>
              <a:buSzPct val="60000"/>
              <a:buFont typeface="Wingdings" pitchFamily="2" charset="2"/>
              <a:buChar char="n"/>
            </a:pPr>
            <a:r>
              <a:rPr lang="en-US" sz="1600" dirty="0"/>
              <a:t>“Digital doggie” (odor recognition)</a:t>
            </a:r>
          </a:p>
          <a:p>
            <a:pPr marL="1200150" lvl="2" indent="-285750">
              <a:lnSpc>
                <a:spcPct val="90000"/>
              </a:lnSpc>
              <a:spcBef>
                <a:spcPct val="20000"/>
              </a:spcBef>
              <a:buClr>
                <a:schemeClr val="tx1"/>
              </a:buClr>
              <a:buSzPct val="60000"/>
              <a:buFont typeface="Wingdings" pitchFamily="2" charset="2"/>
              <a:buChar char="n"/>
            </a:pPr>
            <a:r>
              <a:rPr lang="en-US" sz="1600" dirty="0"/>
              <a:t>Many more!</a:t>
            </a:r>
          </a:p>
        </p:txBody>
      </p:sp>
    </p:spTree>
    <p:extLst>
      <p:ext uri="{BB962C8B-B14F-4D97-AF65-F5344CB8AC3E}">
        <p14:creationId xmlns:p14="http://schemas.microsoft.com/office/powerpoint/2010/main" val="1420646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Biometrics</a:t>
            </a:r>
            <a:endParaRPr lang="en-US" dirty="0"/>
          </a:p>
        </p:txBody>
      </p:sp>
      <p:sp>
        <p:nvSpPr>
          <p:cNvPr id="3" name="Content Placeholder 2"/>
          <p:cNvSpPr>
            <a:spLocks noGrp="1"/>
          </p:cNvSpPr>
          <p:nvPr>
            <p:ph sz="half" idx="1"/>
          </p:nvPr>
        </p:nvSpPr>
        <p:spPr>
          <a:xfrm>
            <a:off x="457200" y="1600200"/>
            <a:ext cx="5105400" cy="4525963"/>
          </a:xfrm>
        </p:spPr>
        <p:txBody>
          <a:bodyPr/>
          <a:lstStyle/>
          <a:p>
            <a:r>
              <a:rPr lang="en-US" sz="2400" b="1" dirty="0" smtClean="0"/>
              <a:t>Biometric </a:t>
            </a:r>
            <a:r>
              <a:rPr lang="en-US" sz="2400" dirty="0" smtClean="0"/>
              <a:t>refers to any measure used to uniquely identify a person based on biological or physiological traits. </a:t>
            </a:r>
          </a:p>
          <a:p>
            <a:r>
              <a:rPr lang="en-US" sz="2400" dirty="0" smtClean="0"/>
              <a:t>Generally, biometric systems incorporate some sort of sensor or scanner to read in biometric information and then compare this information to stored templates of accepted users before granting access.</a:t>
            </a:r>
            <a:endParaRPr lang="en-US" sz="24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19</a:t>
            </a:fld>
            <a:endParaRPr lang="en-US"/>
          </a:p>
        </p:txBody>
      </p:sp>
      <p:pic>
        <p:nvPicPr>
          <p:cNvPr id="88066" name="Picture 2"/>
          <p:cNvPicPr>
            <a:picLocks noGrp="1" noChangeAspect="1" noChangeArrowheads="1"/>
          </p:cNvPicPr>
          <p:nvPr>
            <p:ph sz="half" idx="2"/>
          </p:nvPr>
        </p:nvPicPr>
        <p:blipFill>
          <a:blip r:embed="rId2" cstate="print"/>
          <a:srcRect/>
          <a:stretch>
            <a:fillRect/>
          </a:stretch>
        </p:blipFill>
        <p:spPr bwMode="auto">
          <a:xfrm>
            <a:off x="5562600" y="1600200"/>
            <a:ext cx="3181019" cy="4525963"/>
          </a:xfrm>
          <a:prstGeom prst="rect">
            <a:avLst/>
          </a:prstGeom>
          <a:noFill/>
          <a:ln w="9525">
            <a:noFill/>
            <a:miter lim="800000"/>
            <a:headEnd/>
            <a:tailEnd/>
          </a:ln>
        </p:spPr>
      </p:pic>
      <p:sp>
        <p:nvSpPr>
          <p:cNvPr id="7" name="TextBox 6"/>
          <p:cNvSpPr txBox="1"/>
          <p:nvPr/>
        </p:nvSpPr>
        <p:spPr>
          <a:xfrm>
            <a:off x="762000" y="6642556"/>
            <a:ext cx="8028160" cy="215444"/>
          </a:xfrm>
          <a:prstGeom prst="rect">
            <a:avLst/>
          </a:prstGeom>
          <a:noFill/>
        </p:spPr>
        <p:txBody>
          <a:bodyPr wrap="none" rtlCol="0">
            <a:spAutoFit/>
          </a:bodyPr>
          <a:lstStyle/>
          <a:p>
            <a:r>
              <a:rPr lang="en-US" sz="800" dirty="0" smtClean="0"/>
              <a:t>Image from http://commons.wikimedia.org/wiki/File:Fingerprint_scanner_in_Tel_Aviv.jpg used with permission under the Creative Commons Attribution 3.0 </a:t>
            </a:r>
            <a:r>
              <a:rPr lang="en-US" sz="800" dirty="0" err="1" smtClean="0"/>
              <a:t>Unported</a:t>
            </a:r>
            <a:r>
              <a:rPr lang="en-US" sz="800" dirty="0" smtClean="0"/>
              <a:t> license</a:t>
            </a:r>
            <a:endParaRPr lang="en-US" sz="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dirty="0" smtClean="0"/>
              <a:t>Authentication</a:t>
            </a:r>
          </a:p>
        </p:txBody>
      </p:sp>
      <p:sp>
        <p:nvSpPr>
          <p:cNvPr id="3" name="Content Placeholder 2"/>
          <p:cNvSpPr>
            <a:spLocks noGrp="1"/>
          </p:cNvSpPr>
          <p:nvPr>
            <p:ph idx="1"/>
          </p:nvPr>
        </p:nvSpPr>
        <p:spPr>
          <a:xfrm>
            <a:off x="457200" y="1371600"/>
            <a:ext cx="8229600" cy="2362200"/>
          </a:xfrm>
        </p:spPr>
        <p:txBody>
          <a:bodyPr rtlCol="0">
            <a:normAutofit fontScale="85000" lnSpcReduction="20000"/>
          </a:bodyPr>
          <a:lstStyle/>
          <a:p>
            <a:pPr eaLnBrk="1" fontAlgn="auto" hangingPunct="1">
              <a:spcAft>
                <a:spcPts val="0"/>
              </a:spcAft>
              <a:defRPr/>
            </a:pPr>
            <a:r>
              <a:rPr lang="en-US" dirty="0" smtClean="0"/>
              <a:t>The determination of </a:t>
            </a:r>
            <a:r>
              <a:rPr lang="en-US" b="1" dirty="0" smtClean="0"/>
              <a:t>identity</a:t>
            </a:r>
            <a:r>
              <a:rPr lang="en-US" dirty="0" smtClean="0"/>
              <a:t>, usually based on a combination of </a:t>
            </a:r>
          </a:p>
          <a:p>
            <a:pPr lvl="1" eaLnBrk="1" fontAlgn="auto" hangingPunct="1">
              <a:spcAft>
                <a:spcPts val="0"/>
              </a:spcAft>
              <a:defRPr/>
            </a:pPr>
            <a:r>
              <a:rPr lang="en-US" dirty="0" smtClean="0"/>
              <a:t>something the person has (like a smart card or a radio key fob storing secret keys),</a:t>
            </a:r>
          </a:p>
          <a:p>
            <a:pPr lvl="1" eaLnBrk="1" fontAlgn="auto" hangingPunct="1">
              <a:spcAft>
                <a:spcPts val="0"/>
              </a:spcAft>
              <a:defRPr/>
            </a:pPr>
            <a:r>
              <a:rPr lang="en-US" dirty="0" smtClean="0"/>
              <a:t>something the person knows (like a password), </a:t>
            </a:r>
          </a:p>
          <a:p>
            <a:pPr lvl="1" eaLnBrk="1" fontAlgn="auto" hangingPunct="1">
              <a:spcAft>
                <a:spcPts val="0"/>
              </a:spcAft>
              <a:defRPr/>
            </a:pPr>
            <a:r>
              <a:rPr lang="en-US" dirty="0" smtClean="0"/>
              <a:t>something the person is (like a human with a fingerprint). </a:t>
            </a:r>
          </a:p>
        </p:txBody>
      </p:sp>
      <p:sp>
        <p:nvSpPr>
          <p:cNvPr id="4" name="Slide Number Placeholder 3"/>
          <p:cNvSpPr>
            <a:spLocks noGrp="1"/>
          </p:cNvSpPr>
          <p:nvPr>
            <p:ph type="sldNum" sz="quarter" idx="10"/>
          </p:nvPr>
        </p:nvSpPr>
        <p:spPr/>
        <p:txBody>
          <a:bodyPr/>
          <a:lstStyle/>
          <a:p>
            <a:pPr>
              <a:defRPr/>
            </a:pPr>
            <a:fld id="{0EF78A52-B766-4051-8963-45A77E39C2A9}" type="slidenum">
              <a:rPr lang="en-US"/>
              <a:pPr>
                <a:defRPr/>
              </a:pPr>
              <a:t>2</a:t>
            </a:fld>
            <a:endParaRPr lang="en-US"/>
          </a:p>
        </p:txBody>
      </p:sp>
      <p:grpSp>
        <p:nvGrpSpPr>
          <p:cNvPr id="8197" name="Group 14"/>
          <p:cNvGrpSpPr>
            <a:grpSpLocks/>
          </p:cNvGrpSpPr>
          <p:nvPr/>
        </p:nvGrpSpPr>
        <p:grpSpPr bwMode="auto">
          <a:xfrm>
            <a:off x="2514600" y="3648075"/>
            <a:ext cx="4894263" cy="3133725"/>
            <a:chOff x="304800" y="228600"/>
            <a:chExt cx="9243915" cy="6580850"/>
          </a:xfrm>
        </p:grpSpPr>
        <p:pic>
          <p:nvPicPr>
            <p:cNvPr id="8198" name="Picture 4" descr="01-2c.tif"/>
            <p:cNvPicPr>
              <a:picLocks noChangeAspect="1"/>
            </p:cNvPicPr>
            <p:nvPr/>
          </p:nvPicPr>
          <p:blipFill>
            <a:blip r:embed="rId2" cstate="print"/>
            <a:srcRect/>
            <a:stretch>
              <a:fillRect/>
            </a:stretch>
          </p:blipFill>
          <p:spPr bwMode="auto">
            <a:xfrm>
              <a:off x="1981200" y="3886200"/>
              <a:ext cx="2606040" cy="1069848"/>
            </a:xfrm>
            <a:prstGeom prst="rect">
              <a:avLst/>
            </a:prstGeom>
            <a:noFill/>
            <a:ln w="9525">
              <a:noFill/>
              <a:miter lim="800000"/>
              <a:headEnd/>
              <a:tailEnd/>
            </a:ln>
          </p:spPr>
        </p:pic>
        <p:pic>
          <p:nvPicPr>
            <p:cNvPr id="8199" name="Picture 5" descr="01-2b.tif"/>
            <p:cNvPicPr>
              <a:picLocks noChangeAspect="1"/>
            </p:cNvPicPr>
            <p:nvPr/>
          </p:nvPicPr>
          <p:blipFill>
            <a:blip r:embed="rId3" cstate="print"/>
            <a:srcRect/>
            <a:stretch>
              <a:fillRect/>
            </a:stretch>
          </p:blipFill>
          <p:spPr bwMode="auto">
            <a:xfrm>
              <a:off x="5638800" y="990600"/>
              <a:ext cx="1834896" cy="2587752"/>
            </a:xfrm>
            <a:prstGeom prst="rect">
              <a:avLst/>
            </a:prstGeom>
            <a:noFill/>
            <a:ln w="9525">
              <a:noFill/>
              <a:miter lim="800000"/>
              <a:headEnd/>
              <a:tailEnd/>
            </a:ln>
          </p:spPr>
        </p:pic>
        <p:pic>
          <p:nvPicPr>
            <p:cNvPr id="8200" name="Picture 6" descr="01-2a.tif"/>
            <p:cNvPicPr>
              <a:picLocks noChangeAspect="1"/>
            </p:cNvPicPr>
            <p:nvPr/>
          </p:nvPicPr>
          <p:blipFill>
            <a:blip r:embed="rId4" cstate="print"/>
            <a:srcRect/>
            <a:stretch>
              <a:fillRect/>
            </a:stretch>
          </p:blipFill>
          <p:spPr bwMode="auto">
            <a:xfrm>
              <a:off x="304800" y="228600"/>
              <a:ext cx="4005072" cy="2670048"/>
            </a:xfrm>
            <a:prstGeom prst="rect">
              <a:avLst/>
            </a:prstGeom>
            <a:noFill/>
            <a:ln w="9525">
              <a:noFill/>
              <a:miter lim="800000"/>
              <a:headEnd/>
              <a:tailEnd/>
            </a:ln>
          </p:spPr>
        </p:pic>
        <p:sp>
          <p:nvSpPr>
            <p:cNvPr id="8201" name="TextBox 7"/>
            <p:cNvSpPr txBox="1">
              <a:spLocks noChangeArrowheads="1"/>
            </p:cNvSpPr>
            <p:nvPr/>
          </p:nvSpPr>
          <p:spPr bwMode="auto">
            <a:xfrm>
              <a:off x="607493" y="2971801"/>
              <a:ext cx="2746246" cy="549381"/>
            </a:xfrm>
            <a:prstGeom prst="rect">
              <a:avLst/>
            </a:prstGeom>
            <a:noFill/>
            <a:ln w="9525">
              <a:noFill/>
              <a:miter lim="800000"/>
              <a:headEnd/>
              <a:tailEnd/>
            </a:ln>
          </p:spPr>
          <p:txBody>
            <a:bodyPr wrap="none">
              <a:spAutoFit/>
            </a:bodyPr>
            <a:lstStyle/>
            <a:p>
              <a:r>
                <a:rPr lang="en-US" sz="1100" b="1">
                  <a:cs typeface="Arial" pitchFamily="34" charset="0"/>
                </a:rPr>
                <a:t>Something you are</a:t>
              </a:r>
            </a:p>
          </p:txBody>
        </p:sp>
        <p:sp>
          <p:nvSpPr>
            <p:cNvPr id="8202" name="TextBox 8"/>
            <p:cNvSpPr txBox="1">
              <a:spLocks noChangeArrowheads="1"/>
            </p:cNvSpPr>
            <p:nvPr/>
          </p:nvSpPr>
          <p:spPr bwMode="auto">
            <a:xfrm>
              <a:off x="5073020" y="3657600"/>
              <a:ext cx="3027773" cy="549381"/>
            </a:xfrm>
            <a:prstGeom prst="rect">
              <a:avLst/>
            </a:prstGeom>
            <a:noFill/>
            <a:ln w="9525">
              <a:noFill/>
              <a:miter lim="800000"/>
              <a:headEnd/>
              <a:tailEnd/>
            </a:ln>
          </p:spPr>
          <p:txBody>
            <a:bodyPr wrap="none">
              <a:spAutoFit/>
            </a:bodyPr>
            <a:lstStyle/>
            <a:p>
              <a:pPr algn="ctr"/>
              <a:r>
                <a:rPr lang="en-US" sz="1100" b="1">
                  <a:cs typeface="Arial" pitchFamily="34" charset="0"/>
                </a:rPr>
                <a:t>Something you know</a:t>
              </a:r>
            </a:p>
          </p:txBody>
        </p:sp>
        <p:sp>
          <p:nvSpPr>
            <p:cNvPr id="8203" name="TextBox 9"/>
            <p:cNvSpPr txBox="1">
              <a:spLocks noChangeArrowheads="1"/>
            </p:cNvSpPr>
            <p:nvPr/>
          </p:nvSpPr>
          <p:spPr bwMode="auto">
            <a:xfrm>
              <a:off x="2590800" y="6260069"/>
              <a:ext cx="2955122" cy="549381"/>
            </a:xfrm>
            <a:prstGeom prst="rect">
              <a:avLst/>
            </a:prstGeom>
            <a:noFill/>
            <a:ln w="9525">
              <a:noFill/>
              <a:miter lim="800000"/>
              <a:headEnd/>
              <a:tailEnd/>
            </a:ln>
          </p:spPr>
          <p:txBody>
            <a:bodyPr wrap="none">
              <a:spAutoFit/>
            </a:bodyPr>
            <a:lstStyle/>
            <a:p>
              <a:r>
                <a:rPr lang="en-US" sz="1100" b="1">
                  <a:cs typeface="Arial" pitchFamily="34" charset="0"/>
                </a:rPr>
                <a:t>Something you have</a:t>
              </a:r>
            </a:p>
          </p:txBody>
        </p:sp>
        <p:sp>
          <p:nvSpPr>
            <p:cNvPr id="8204" name="TextBox 10"/>
            <p:cNvSpPr txBox="1">
              <a:spLocks noChangeArrowheads="1"/>
            </p:cNvSpPr>
            <p:nvPr/>
          </p:nvSpPr>
          <p:spPr bwMode="auto">
            <a:xfrm>
              <a:off x="3835400" y="5277935"/>
              <a:ext cx="2213465" cy="937180"/>
            </a:xfrm>
            <a:prstGeom prst="rect">
              <a:avLst/>
            </a:prstGeom>
            <a:noFill/>
            <a:ln w="9525">
              <a:solidFill>
                <a:schemeClr val="tx1"/>
              </a:solidFill>
              <a:miter lim="800000"/>
              <a:headEnd/>
              <a:tailEnd/>
            </a:ln>
          </p:spPr>
          <p:txBody>
            <a:bodyPr wrap="none">
              <a:spAutoFit/>
            </a:bodyPr>
            <a:lstStyle/>
            <a:p>
              <a:r>
                <a:rPr lang="en-US" sz="1100">
                  <a:cs typeface="Arial" pitchFamily="34" charset="0"/>
                </a:rPr>
                <a:t>radio token with</a:t>
              </a:r>
            </a:p>
            <a:p>
              <a:r>
                <a:rPr lang="en-US" sz="1100">
                  <a:cs typeface="Arial" pitchFamily="34" charset="0"/>
                </a:rPr>
                <a:t>secret keys</a:t>
              </a:r>
            </a:p>
          </p:txBody>
        </p:sp>
        <p:cxnSp>
          <p:nvCxnSpPr>
            <p:cNvPr id="12" name="Straight Arrow Connector 11"/>
            <p:cNvCxnSpPr>
              <a:stCxn id="8204" idx="0"/>
            </p:cNvCxnSpPr>
            <p:nvPr/>
          </p:nvCxnSpPr>
          <p:spPr>
            <a:xfrm rot="16200000" flipV="1">
              <a:off x="4447530" y="4783533"/>
              <a:ext cx="466727" cy="5247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06" name="TextBox 12"/>
            <p:cNvSpPr txBox="1">
              <a:spLocks noChangeArrowheads="1"/>
            </p:cNvSpPr>
            <p:nvPr/>
          </p:nvSpPr>
          <p:spPr bwMode="auto">
            <a:xfrm>
              <a:off x="6705600" y="609601"/>
              <a:ext cx="2843115" cy="1260344"/>
            </a:xfrm>
            <a:prstGeom prst="rect">
              <a:avLst/>
            </a:prstGeom>
            <a:solidFill>
              <a:schemeClr val="bg1"/>
            </a:solidFill>
            <a:ln w="9525">
              <a:solidFill>
                <a:schemeClr val="tx1"/>
              </a:solidFill>
              <a:miter lim="800000"/>
              <a:headEnd/>
              <a:tailEnd/>
            </a:ln>
          </p:spPr>
          <p:txBody>
            <a:bodyPr wrap="none">
              <a:spAutoFit/>
            </a:bodyPr>
            <a:lstStyle/>
            <a:p>
              <a:r>
                <a:rPr lang="en-US" sz="1100">
                  <a:cs typeface="Arial" pitchFamily="34" charset="0"/>
                </a:rPr>
                <a:t>password=ucIb()w1V</a:t>
              </a:r>
            </a:p>
            <a:p>
              <a:r>
                <a:rPr lang="en-US" sz="1100">
                  <a:cs typeface="Arial" pitchFamily="34" charset="0"/>
                </a:rPr>
                <a:t>mother=Jones</a:t>
              </a:r>
            </a:p>
            <a:p>
              <a:r>
                <a:rPr lang="en-US" sz="1100">
                  <a:cs typeface="Arial" pitchFamily="34" charset="0"/>
                </a:rPr>
                <a:t>pet=Caesar</a:t>
              </a:r>
            </a:p>
          </p:txBody>
        </p:sp>
        <p:sp>
          <p:nvSpPr>
            <p:cNvPr id="8207" name="TextBox 13"/>
            <p:cNvSpPr txBox="1">
              <a:spLocks noChangeArrowheads="1"/>
            </p:cNvSpPr>
            <p:nvPr/>
          </p:nvSpPr>
          <p:spPr bwMode="auto">
            <a:xfrm>
              <a:off x="2590800" y="1447799"/>
              <a:ext cx="2582779" cy="937180"/>
            </a:xfrm>
            <a:prstGeom prst="rect">
              <a:avLst/>
            </a:prstGeom>
            <a:solidFill>
              <a:schemeClr val="bg1"/>
            </a:solidFill>
            <a:ln w="9525">
              <a:solidFill>
                <a:schemeClr val="tx1"/>
              </a:solidFill>
              <a:miter lim="800000"/>
              <a:headEnd/>
              <a:tailEnd/>
            </a:ln>
          </p:spPr>
          <p:txBody>
            <a:bodyPr wrap="none">
              <a:spAutoFit/>
            </a:bodyPr>
            <a:lstStyle/>
            <a:p>
              <a:r>
                <a:rPr lang="en-US" sz="1100" dirty="0">
                  <a:cs typeface="Arial" pitchFamily="34" charset="0"/>
                </a:rPr>
                <a:t>human with fingers</a:t>
              </a:r>
            </a:p>
            <a:p>
              <a:r>
                <a:rPr lang="en-US" sz="1100" dirty="0">
                  <a:cs typeface="Arial" pitchFamily="34" charset="0"/>
                </a:rPr>
                <a:t>and eyes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lstStyle/>
          <a:p>
            <a:r>
              <a:rPr lang="en-US" sz="4000" dirty="0" smtClean="0"/>
              <a:t>Requirements for Biometric Identification</a:t>
            </a:r>
            <a:endParaRPr lang="en-US" sz="4000" dirty="0"/>
          </a:p>
        </p:txBody>
      </p:sp>
      <p:sp>
        <p:nvSpPr>
          <p:cNvPr id="3" name="Content Placeholder 2"/>
          <p:cNvSpPr>
            <a:spLocks noGrp="1"/>
          </p:cNvSpPr>
          <p:nvPr>
            <p:ph idx="1"/>
          </p:nvPr>
        </p:nvSpPr>
        <p:spPr>
          <a:xfrm>
            <a:off x="457200" y="1600200"/>
            <a:ext cx="8229600" cy="4800600"/>
          </a:xfrm>
        </p:spPr>
        <p:txBody>
          <a:bodyPr/>
          <a:lstStyle/>
          <a:p>
            <a:r>
              <a:rPr lang="en-US" b="1" dirty="0" smtClean="0"/>
              <a:t>Universality. </a:t>
            </a:r>
            <a:r>
              <a:rPr lang="en-US" dirty="0" smtClean="0"/>
              <a:t>Almost every person should have this characteristic.</a:t>
            </a:r>
          </a:p>
          <a:p>
            <a:r>
              <a:rPr lang="en-US" b="1" dirty="0" smtClean="0"/>
              <a:t>Distinctiveness. </a:t>
            </a:r>
            <a:r>
              <a:rPr lang="en-US" dirty="0" smtClean="0"/>
              <a:t>Each person should have noticeable differences in the characteristic. </a:t>
            </a:r>
          </a:p>
          <a:p>
            <a:r>
              <a:rPr lang="en-US" b="1" dirty="0" smtClean="0"/>
              <a:t>Permanence. </a:t>
            </a:r>
            <a:r>
              <a:rPr lang="en-US" dirty="0" smtClean="0"/>
              <a:t>The characteristic should not change significantly over time. </a:t>
            </a:r>
          </a:p>
          <a:p>
            <a:r>
              <a:rPr lang="en-US" b="1" dirty="0" smtClean="0"/>
              <a:t>Collectability. </a:t>
            </a:r>
            <a:r>
              <a:rPr lang="en-US" dirty="0" smtClean="0"/>
              <a:t>The characteristic should have the ability to be effectively determined and quantified.</a:t>
            </a:r>
          </a:p>
          <a:p>
            <a:r>
              <a:rPr lang="en-US" b="1" dirty="0" smtClean="0"/>
              <a:t>Easy and cheap to deploy.</a:t>
            </a:r>
            <a:endParaRPr lang="en-US" b="1"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20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Biometric Identification</a:t>
            </a:r>
            <a:endParaRPr lang="en-US"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21</a:t>
            </a:fld>
            <a:endParaRPr lang="en-US"/>
          </a:p>
        </p:txBody>
      </p:sp>
      <p:grpSp>
        <p:nvGrpSpPr>
          <p:cNvPr id="23" name="Group 22"/>
          <p:cNvGrpSpPr/>
          <p:nvPr/>
        </p:nvGrpSpPr>
        <p:grpSpPr>
          <a:xfrm>
            <a:off x="887116" y="1430931"/>
            <a:ext cx="7494884" cy="4893669"/>
            <a:chOff x="409063" y="296334"/>
            <a:chExt cx="8686021" cy="5816535"/>
          </a:xfrm>
        </p:grpSpPr>
        <p:pic>
          <p:nvPicPr>
            <p:cNvPr id="5" name="Picture 4" descr="02-13b.tif"/>
            <p:cNvPicPr>
              <a:picLocks noChangeAspect="1"/>
            </p:cNvPicPr>
            <p:nvPr/>
          </p:nvPicPr>
          <p:blipFill>
            <a:blip r:embed="rId2" cstate="print"/>
            <a:stretch>
              <a:fillRect/>
            </a:stretch>
          </p:blipFill>
          <p:spPr>
            <a:xfrm>
              <a:off x="698427" y="424353"/>
              <a:ext cx="1152144" cy="1700784"/>
            </a:xfrm>
            <a:prstGeom prst="rect">
              <a:avLst/>
            </a:prstGeom>
          </p:spPr>
        </p:pic>
        <p:pic>
          <p:nvPicPr>
            <p:cNvPr id="6" name="Picture 5" descr="02-13a.tif"/>
            <p:cNvPicPr>
              <a:picLocks noChangeAspect="1"/>
            </p:cNvPicPr>
            <p:nvPr/>
          </p:nvPicPr>
          <p:blipFill>
            <a:blip r:embed="rId3" cstate="print"/>
            <a:stretch>
              <a:fillRect/>
            </a:stretch>
          </p:blipFill>
          <p:spPr>
            <a:xfrm>
              <a:off x="6979983" y="3796439"/>
              <a:ext cx="1691640" cy="914400"/>
            </a:xfrm>
            <a:prstGeom prst="rect">
              <a:avLst/>
            </a:prstGeom>
          </p:spPr>
        </p:pic>
        <p:pic>
          <p:nvPicPr>
            <p:cNvPr id="7" name="Picture 6"/>
            <p:cNvPicPr>
              <a:picLocks noChangeAspect="1"/>
            </p:cNvPicPr>
            <p:nvPr/>
          </p:nvPicPr>
          <p:blipFill>
            <a:blip r:embed="rId4" cstate="print"/>
            <a:stretch>
              <a:fillRect/>
            </a:stretch>
          </p:blipFill>
          <p:spPr>
            <a:xfrm>
              <a:off x="409063" y="4831789"/>
              <a:ext cx="5689310" cy="509361"/>
            </a:xfrm>
            <a:prstGeom prst="rect">
              <a:avLst/>
            </a:prstGeom>
            <a:ln w="38100" cap="flat" cmpd="sng" algn="ctr">
              <a:solidFill>
                <a:srgbClr val="7F7F7F"/>
              </a:solidFill>
              <a:prstDash val="solid"/>
              <a:round/>
              <a:headEnd type="none" w="med" len="med"/>
              <a:tailEnd type="none" w="med" len="med"/>
            </a:ln>
          </p:spPr>
        </p:pic>
        <p:pic>
          <p:nvPicPr>
            <p:cNvPr id="8" name="Picture 7"/>
            <p:cNvPicPr>
              <a:picLocks noChangeAspect="1"/>
            </p:cNvPicPr>
            <p:nvPr/>
          </p:nvPicPr>
          <p:blipFill>
            <a:blip r:embed="rId5" cstate="print"/>
            <a:stretch>
              <a:fillRect/>
            </a:stretch>
          </p:blipFill>
          <p:spPr>
            <a:xfrm flipV="1">
              <a:off x="409063" y="3288201"/>
              <a:ext cx="5689310" cy="525460"/>
            </a:xfrm>
            <a:prstGeom prst="rect">
              <a:avLst/>
            </a:prstGeom>
            <a:ln w="38100" cap="flat" cmpd="sng" algn="ctr">
              <a:solidFill>
                <a:schemeClr val="bg1">
                  <a:lumMod val="50000"/>
                </a:schemeClr>
              </a:solidFill>
              <a:prstDash val="solid"/>
              <a:round/>
              <a:headEnd type="none" w="med" len="med"/>
              <a:tailEnd type="none" w="med" len="med"/>
            </a:ln>
          </p:spPr>
        </p:pic>
        <p:sp>
          <p:nvSpPr>
            <p:cNvPr id="9" name="TextBox 8"/>
            <p:cNvSpPr txBox="1"/>
            <p:nvPr/>
          </p:nvSpPr>
          <p:spPr>
            <a:xfrm>
              <a:off x="2145225" y="2889158"/>
              <a:ext cx="1672904" cy="369332"/>
            </a:xfrm>
            <a:prstGeom prst="rect">
              <a:avLst/>
            </a:prstGeom>
            <a:noFill/>
          </p:spPr>
          <p:txBody>
            <a:bodyPr wrap="none" rtlCol="0">
              <a:spAutoFit/>
            </a:bodyPr>
            <a:lstStyle/>
            <a:p>
              <a:r>
                <a:rPr lang="en-US" dirty="0" smtClean="0">
                  <a:latin typeface="Arial"/>
                  <a:cs typeface="Arial"/>
                </a:rPr>
                <a:t>Feature vector</a:t>
              </a:r>
              <a:endParaRPr lang="en-US" dirty="0">
                <a:latin typeface="Arial"/>
                <a:cs typeface="Arial"/>
              </a:endParaRPr>
            </a:p>
          </p:txBody>
        </p:sp>
        <p:sp>
          <p:nvSpPr>
            <p:cNvPr id="10" name="TextBox 9"/>
            <p:cNvSpPr txBox="1"/>
            <p:nvPr/>
          </p:nvSpPr>
          <p:spPr>
            <a:xfrm>
              <a:off x="2145794" y="4462457"/>
              <a:ext cx="1942396" cy="369332"/>
            </a:xfrm>
            <a:prstGeom prst="rect">
              <a:avLst/>
            </a:prstGeom>
            <a:noFill/>
          </p:spPr>
          <p:txBody>
            <a:bodyPr wrap="none" rtlCol="0">
              <a:spAutoFit/>
            </a:bodyPr>
            <a:lstStyle/>
            <a:p>
              <a:r>
                <a:rPr lang="en-US" dirty="0" smtClean="0">
                  <a:latin typeface="Arial"/>
                  <a:cs typeface="Arial"/>
                </a:rPr>
                <a:t>Reference vector</a:t>
              </a:r>
              <a:endParaRPr lang="en-US" dirty="0">
                <a:latin typeface="Arial"/>
                <a:cs typeface="Arial"/>
              </a:endParaRPr>
            </a:p>
          </p:txBody>
        </p:sp>
        <p:sp>
          <p:nvSpPr>
            <p:cNvPr id="11" name="TextBox 10"/>
            <p:cNvSpPr txBox="1"/>
            <p:nvPr/>
          </p:nvSpPr>
          <p:spPr>
            <a:xfrm>
              <a:off x="6652476" y="3445639"/>
              <a:ext cx="2442608" cy="369332"/>
            </a:xfrm>
            <a:prstGeom prst="rect">
              <a:avLst/>
            </a:prstGeom>
            <a:noFill/>
          </p:spPr>
          <p:txBody>
            <a:bodyPr wrap="none" rtlCol="0">
              <a:spAutoFit/>
            </a:bodyPr>
            <a:lstStyle/>
            <a:p>
              <a:r>
                <a:rPr lang="en-US" dirty="0" smtClean="0">
                  <a:latin typeface="Arial"/>
                  <a:cs typeface="Arial"/>
                </a:rPr>
                <a:t>Comparison algorithm</a:t>
              </a:r>
              <a:endParaRPr lang="en-US" dirty="0">
                <a:latin typeface="Arial"/>
                <a:cs typeface="Arial"/>
              </a:endParaRPr>
            </a:p>
          </p:txBody>
        </p:sp>
        <p:sp>
          <p:nvSpPr>
            <p:cNvPr id="12" name="TextBox 11"/>
            <p:cNvSpPr txBox="1"/>
            <p:nvPr/>
          </p:nvSpPr>
          <p:spPr>
            <a:xfrm>
              <a:off x="6098373" y="5743537"/>
              <a:ext cx="1057050" cy="369332"/>
            </a:xfrm>
            <a:prstGeom prst="rect">
              <a:avLst/>
            </a:prstGeom>
            <a:noFill/>
            <a:ln>
              <a:solidFill>
                <a:srgbClr val="262626"/>
              </a:solidFill>
            </a:ln>
          </p:spPr>
          <p:txBody>
            <a:bodyPr wrap="none" rtlCol="0">
              <a:spAutoFit/>
            </a:bodyPr>
            <a:lstStyle/>
            <a:p>
              <a:r>
                <a:rPr lang="en-US" dirty="0" smtClean="0">
                  <a:latin typeface="Arial"/>
                  <a:cs typeface="Arial"/>
                </a:rPr>
                <a:t>matches</a:t>
              </a:r>
              <a:endParaRPr lang="en-US" dirty="0">
                <a:latin typeface="Arial"/>
                <a:cs typeface="Arial"/>
              </a:endParaRPr>
            </a:p>
          </p:txBody>
        </p:sp>
        <p:sp>
          <p:nvSpPr>
            <p:cNvPr id="13" name="TextBox 12"/>
            <p:cNvSpPr txBox="1"/>
            <p:nvPr/>
          </p:nvSpPr>
          <p:spPr>
            <a:xfrm>
              <a:off x="7473351" y="5743537"/>
              <a:ext cx="1621733" cy="369332"/>
            </a:xfrm>
            <a:prstGeom prst="rect">
              <a:avLst/>
            </a:prstGeom>
            <a:noFill/>
            <a:ln>
              <a:solidFill>
                <a:srgbClr val="262626"/>
              </a:solidFill>
            </a:ln>
          </p:spPr>
          <p:txBody>
            <a:bodyPr wrap="none" rtlCol="0">
              <a:spAutoFit/>
            </a:bodyPr>
            <a:lstStyle/>
            <a:p>
              <a:r>
                <a:rPr lang="en-US" dirty="0" smtClean="0">
                  <a:latin typeface="Arial"/>
                  <a:cs typeface="Arial"/>
                </a:rPr>
                <a:t>doesn’t match</a:t>
              </a:r>
              <a:endParaRPr lang="en-US" dirty="0">
                <a:latin typeface="Arial"/>
                <a:cs typeface="Arial"/>
              </a:endParaRPr>
            </a:p>
          </p:txBody>
        </p:sp>
        <p:sp>
          <p:nvSpPr>
            <p:cNvPr id="14" name="TextBox 13"/>
            <p:cNvSpPr txBox="1"/>
            <p:nvPr/>
          </p:nvSpPr>
          <p:spPr>
            <a:xfrm>
              <a:off x="741821" y="2125137"/>
              <a:ext cx="1146656" cy="369332"/>
            </a:xfrm>
            <a:prstGeom prst="rect">
              <a:avLst/>
            </a:prstGeom>
            <a:noFill/>
          </p:spPr>
          <p:txBody>
            <a:bodyPr wrap="none" rtlCol="0">
              <a:spAutoFit/>
            </a:bodyPr>
            <a:lstStyle/>
            <a:p>
              <a:r>
                <a:rPr lang="en-US" dirty="0" smtClean="0">
                  <a:latin typeface="Arial"/>
                  <a:cs typeface="Arial"/>
                </a:rPr>
                <a:t>Biometric</a:t>
              </a:r>
              <a:endParaRPr lang="en-US" dirty="0">
                <a:latin typeface="Arial"/>
                <a:cs typeface="Arial"/>
              </a:endParaRPr>
            </a:p>
          </p:txBody>
        </p:sp>
        <p:sp>
          <p:nvSpPr>
            <p:cNvPr id="15" name="TextBox 14"/>
            <p:cNvSpPr txBox="1"/>
            <p:nvPr/>
          </p:nvSpPr>
          <p:spPr>
            <a:xfrm>
              <a:off x="3818129" y="1884404"/>
              <a:ext cx="941747" cy="369332"/>
            </a:xfrm>
            <a:prstGeom prst="rect">
              <a:avLst/>
            </a:prstGeom>
            <a:noFill/>
          </p:spPr>
          <p:txBody>
            <a:bodyPr wrap="none" rtlCol="0">
              <a:spAutoFit/>
            </a:bodyPr>
            <a:lstStyle/>
            <a:p>
              <a:r>
                <a:rPr lang="en-US" dirty="0" smtClean="0">
                  <a:latin typeface="Arial"/>
                  <a:cs typeface="Arial"/>
                </a:rPr>
                <a:t>Reader</a:t>
              </a:r>
              <a:endParaRPr lang="en-US" dirty="0">
                <a:latin typeface="Arial"/>
                <a:cs typeface="Arial"/>
              </a:endParaRPr>
            </a:p>
          </p:txBody>
        </p:sp>
        <p:sp>
          <p:nvSpPr>
            <p:cNvPr id="16" name="Freeform 15"/>
            <p:cNvSpPr/>
            <p:nvPr/>
          </p:nvSpPr>
          <p:spPr>
            <a:xfrm>
              <a:off x="1850571" y="296334"/>
              <a:ext cx="2237619" cy="731761"/>
            </a:xfrm>
            <a:custGeom>
              <a:avLst/>
              <a:gdLst>
                <a:gd name="connsiteX0" fmla="*/ 0 w 2237619"/>
                <a:gd name="connsiteY0" fmla="*/ 731761 h 731761"/>
                <a:gd name="connsiteX1" fmla="*/ 495905 w 2237619"/>
                <a:gd name="connsiteY1" fmla="*/ 175380 h 731761"/>
                <a:gd name="connsiteX2" fmla="*/ 1596572 w 2237619"/>
                <a:gd name="connsiteY2" fmla="*/ 90714 h 731761"/>
                <a:gd name="connsiteX3" fmla="*/ 2237619 w 2237619"/>
                <a:gd name="connsiteY3" fmla="*/ 719666 h 731761"/>
              </a:gdLst>
              <a:ahLst/>
              <a:cxnLst>
                <a:cxn ang="0">
                  <a:pos x="connsiteX0" y="connsiteY0"/>
                </a:cxn>
                <a:cxn ang="0">
                  <a:pos x="connsiteX1" y="connsiteY1"/>
                </a:cxn>
                <a:cxn ang="0">
                  <a:pos x="connsiteX2" y="connsiteY2"/>
                </a:cxn>
                <a:cxn ang="0">
                  <a:pos x="connsiteX3" y="connsiteY3"/>
                </a:cxn>
              </a:cxnLst>
              <a:rect l="l" t="t" r="r" b="b"/>
              <a:pathLst>
                <a:path w="2237619" h="731761">
                  <a:moveTo>
                    <a:pt x="0" y="731761"/>
                  </a:moveTo>
                  <a:cubicBezTo>
                    <a:pt x="114905" y="506991"/>
                    <a:pt x="229810" y="282221"/>
                    <a:pt x="495905" y="175380"/>
                  </a:cubicBezTo>
                  <a:cubicBezTo>
                    <a:pt x="762000" y="68539"/>
                    <a:pt x="1306286" y="0"/>
                    <a:pt x="1596572" y="90714"/>
                  </a:cubicBezTo>
                  <a:cubicBezTo>
                    <a:pt x="1886858" y="181428"/>
                    <a:pt x="2237619" y="719666"/>
                    <a:pt x="2237619" y="719666"/>
                  </a:cubicBezTo>
                </a:path>
              </a:pathLst>
            </a:custGeom>
            <a:ln w="57150" cap="flat" cmpd="sng" algn="ctr">
              <a:solidFill>
                <a:srgbClr val="262626"/>
              </a:solidFill>
              <a:prstDash val="solid"/>
              <a:round/>
              <a:headEnd type="none" w="med" len="med"/>
              <a:tailEnd type="stealth"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Down Arrow 16"/>
            <p:cNvSpPr/>
            <p:nvPr/>
          </p:nvSpPr>
          <p:spPr>
            <a:xfrm>
              <a:off x="3967240" y="2326306"/>
              <a:ext cx="695876" cy="883804"/>
            </a:xfrm>
            <a:prstGeom prst="downArrow">
              <a:avLst/>
            </a:prstGeom>
            <a:gradFill>
              <a:gsLst>
                <a:gs pos="0">
                  <a:schemeClr val="tx1">
                    <a:lumMod val="50000"/>
                    <a:lumOff val="50000"/>
                  </a:schemeClr>
                </a:gs>
                <a:gs pos="100000">
                  <a:schemeClr val="bg1">
                    <a:lumMod val="85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8" name="Bent Arrow 17"/>
            <p:cNvSpPr/>
            <p:nvPr/>
          </p:nvSpPr>
          <p:spPr>
            <a:xfrm>
              <a:off x="5510491" y="4354282"/>
              <a:ext cx="1299128" cy="426781"/>
            </a:xfrm>
            <a:prstGeom prst="bentArrow">
              <a:avLst>
                <a:gd name="adj1" fmla="val 25000"/>
                <a:gd name="adj2" fmla="val 25000"/>
                <a:gd name="adj3" fmla="val 25000"/>
                <a:gd name="adj4" fmla="val 43750"/>
              </a:avLst>
            </a:prstGeom>
            <a:gradFill>
              <a:gsLst>
                <a:gs pos="0">
                  <a:schemeClr val="tx1">
                    <a:lumMod val="50000"/>
                    <a:lumOff val="50000"/>
                  </a:schemeClr>
                </a:gs>
                <a:gs pos="100000">
                  <a:schemeClr val="bg1">
                    <a:lumMod val="75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sp>
          <p:nvSpPr>
            <p:cNvPr id="19" name="Bent Arrow 18"/>
            <p:cNvSpPr/>
            <p:nvPr/>
          </p:nvSpPr>
          <p:spPr>
            <a:xfrm flipV="1">
              <a:off x="5510491" y="3879121"/>
              <a:ext cx="1299128" cy="426781"/>
            </a:xfrm>
            <a:prstGeom prst="bentArrow">
              <a:avLst/>
            </a:prstGeom>
            <a:gradFill>
              <a:gsLst>
                <a:gs pos="0">
                  <a:schemeClr val="tx1">
                    <a:lumMod val="50000"/>
                    <a:lumOff val="50000"/>
                  </a:schemeClr>
                </a:gs>
                <a:gs pos="100000">
                  <a:schemeClr val="bg1">
                    <a:lumMod val="75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sp>
          <p:nvSpPr>
            <p:cNvPr id="20" name="Freeform 19"/>
            <p:cNvSpPr/>
            <p:nvPr/>
          </p:nvSpPr>
          <p:spPr>
            <a:xfrm>
              <a:off x="6652381" y="4717143"/>
              <a:ext cx="641048" cy="943428"/>
            </a:xfrm>
            <a:custGeom>
              <a:avLst/>
              <a:gdLst>
                <a:gd name="connsiteX0" fmla="*/ 641048 w 641048"/>
                <a:gd name="connsiteY0" fmla="*/ 0 h 943428"/>
                <a:gd name="connsiteX1" fmla="*/ 169333 w 641048"/>
                <a:gd name="connsiteY1" fmla="*/ 374952 h 943428"/>
                <a:gd name="connsiteX2" fmla="*/ 0 w 641048"/>
                <a:gd name="connsiteY2" fmla="*/ 943428 h 943428"/>
              </a:gdLst>
              <a:ahLst/>
              <a:cxnLst>
                <a:cxn ang="0">
                  <a:pos x="connsiteX0" y="connsiteY0"/>
                </a:cxn>
                <a:cxn ang="0">
                  <a:pos x="connsiteX1" y="connsiteY1"/>
                </a:cxn>
                <a:cxn ang="0">
                  <a:pos x="connsiteX2" y="connsiteY2"/>
                </a:cxn>
              </a:cxnLst>
              <a:rect l="l" t="t" r="r" b="b"/>
              <a:pathLst>
                <a:path w="641048" h="943428">
                  <a:moveTo>
                    <a:pt x="641048" y="0"/>
                  </a:moveTo>
                  <a:cubicBezTo>
                    <a:pt x="458611" y="108857"/>
                    <a:pt x="276174" y="217714"/>
                    <a:pt x="169333" y="374952"/>
                  </a:cubicBezTo>
                  <a:cubicBezTo>
                    <a:pt x="62492" y="532190"/>
                    <a:pt x="0" y="943428"/>
                    <a:pt x="0" y="943428"/>
                  </a:cubicBezTo>
                </a:path>
              </a:pathLst>
            </a:custGeom>
            <a:ln w="38100" cap="flat" cmpd="sng" algn="ctr">
              <a:solidFill>
                <a:srgbClr val="262626"/>
              </a:solidFill>
              <a:prstDash val="solid"/>
              <a:round/>
              <a:headEnd type="none" w="med" len="med"/>
              <a:tailEnd type="stealth"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8030575" y="4710839"/>
              <a:ext cx="290949" cy="943428"/>
            </a:xfrm>
            <a:custGeom>
              <a:avLst/>
              <a:gdLst>
                <a:gd name="connsiteX0" fmla="*/ 641048 w 641048"/>
                <a:gd name="connsiteY0" fmla="*/ 0 h 943428"/>
                <a:gd name="connsiteX1" fmla="*/ 169333 w 641048"/>
                <a:gd name="connsiteY1" fmla="*/ 374952 h 943428"/>
                <a:gd name="connsiteX2" fmla="*/ 0 w 641048"/>
                <a:gd name="connsiteY2" fmla="*/ 943428 h 943428"/>
              </a:gdLst>
              <a:ahLst/>
              <a:cxnLst>
                <a:cxn ang="0">
                  <a:pos x="connsiteX0" y="connsiteY0"/>
                </a:cxn>
                <a:cxn ang="0">
                  <a:pos x="connsiteX1" y="connsiteY1"/>
                </a:cxn>
                <a:cxn ang="0">
                  <a:pos x="connsiteX2" y="connsiteY2"/>
                </a:cxn>
              </a:cxnLst>
              <a:rect l="l" t="t" r="r" b="b"/>
              <a:pathLst>
                <a:path w="641048" h="943428">
                  <a:moveTo>
                    <a:pt x="641048" y="0"/>
                  </a:moveTo>
                  <a:cubicBezTo>
                    <a:pt x="458611" y="108857"/>
                    <a:pt x="276174" y="217714"/>
                    <a:pt x="169333" y="374952"/>
                  </a:cubicBezTo>
                  <a:cubicBezTo>
                    <a:pt x="62492" y="532190"/>
                    <a:pt x="0" y="943428"/>
                    <a:pt x="0" y="943428"/>
                  </a:cubicBezTo>
                </a:path>
              </a:pathLst>
            </a:custGeom>
            <a:ln w="38100" cap="flat" cmpd="sng" algn="ctr">
              <a:solidFill>
                <a:srgbClr val="262626"/>
              </a:solidFill>
              <a:prstDash val="solid"/>
              <a:round/>
              <a:headEnd type="none" w="med" len="med"/>
              <a:tailEnd type="stealth"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2" name="Picture 21" descr="02-13c.tif"/>
            <p:cNvPicPr>
              <a:picLocks noChangeAspect="1"/>
            </p:cNvPicPr>
            <p:nvPr/>
          </p:nvPicPr>
          <p:blipFill>
            <a:blip r:embed="rId6" cstate="print"/>
            <a:stretch>
              <a:fillRect/>
            </a:stretch>
          </p:blipFill>
          <p:spPr>
            <a:xfrm>
              <a:off x="3707289" y="1039557"/>
              <a:ext cx="1292352" cy="941832"/>
            </a:xfrm>
            <a:prstGeom prst="rect">
              <a:avLst/>
            </a:prstGeom>
          </p:spPr>
        </p:pic>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Candidates for Biometric IDs</a:t>
            </a:r>
            <a:endParaRPr lang="en-US" dirty="0"/>
          </a:p>
        </p:txBody>
      </p:sp>
      <p:sp>
        <p:nvSpPr>
          <p:cNvPr id="3" name="Content Placeholder 2"/>
          <p:cNvSpPr>
            <a:spLocks noGrp="1"/>
          </p:cNvSpPr>
          <p:nvPr>
            <p:ph idx="1"/>
          </p:nvPr>
        </p:nvSpPr>
        <p:spPr>
          <a:xfrm>
            <a:off x="457200" y="1600200"/>
            <a:ext cx="8229600" cy="5029200"/>
          </a:xfrm>
        </p:spPr>
        <p:txBody>
          <a:bodyPr/>
          <a:lstStyle/>
          <a:p>
            <a:r>
              <a:rPr lang="en-US" sz="2800" dirty="0" smtClean="0"/>
              <a:t>Fingerprints</a:t>
            </a:r>
          </a:p>
          <a:p>
            <a:r>
              <a:rPr lang="en-US" sz="2800" dirty="0" smtClean="0"/>
              <a:t>Retinal/iris scans</a:t>
            </a:r>
          </a:p>
          <a:p>
            <a:r>
              <a:rPr lang="en-US" sz="2800" dirty="0" smtClean="0"/>
              <a:t>DNA</a:t>
            </a:r>
          </a:p>
          <a:p>
            <a:r>
              <a:rPr lang="en-US" sz="2800" dirty="0" smtClean="0"/>
              <a:t>“Blue-ink” signature</a:t>
            </a:r>
          </a:p>
          <a:p>
            <a:r>
              <a:rPr lang="en-US" sz="2800" dirty="0" smtClean="0"/>
              <a:t>Voice recognition</a:t>
            </a:r>
          </a:p>
          <a:p>
            <a:r>
              <a:rPr lang="en-US" sz="2800" dirty="0" smtClean="0"/>
              <a:t>Face recognition</a:t>
            </a:r>
          </a:p>
          <a:p>
            <a:r>
              <a:rPr lang="en-US" sz="2800" dirty="0" smtClean="0"/>
              <a:t>Gait recognition</a:t>
            </a:r>
          </a:p>
          <a:p>
            <a:r>
              <a:rPr lang="en-US" sz="2800" dirty="0" smtClean="0"/>
              <a:t>Let us consider how each of these scores in terms of universality, distinctiveness, permanence, and collectability…</a:t>
            </a:r>
            <a:endParaRPr lang="en-US" sz="2800"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22</a:t>
            </a:fld>
            <a:endParaRPr lang="en-US"/>
          </a:p>
        </p:txBody>
      </p:sp>
      <p:pic>
        <p:nvPicPr>
          <p:cNvPr id="89091" name="Picture 3"/>
          <p:cNvPicPr>
            <a:picLocks noChangeAspect="1" noChangeArrowheads="1"/>
          </p:cNvPicPr>
          <p:nvPr/>
        </p:nvPicPr>
        <p:blipFill>
          <a:blip r:embed="rId2" cstate="print"/>
          <a:srcRect/>
          <a:stretch>
            <a:fillRect/>
          </a:stretch>
        </p:blipFill>
        <p:spPr bwMode="auto">
          <a:xfrm>
            <a:off x="6172200" y="1491734"/>
            <a:ext cx="2666286" cy="1776413"/>
          </a:xfrm>
          <a:prstGeom prst="rect">
            <a:avLst/>
          </a:prstGeom>
          <a:noFill/>
          <a:ln w="9525">
            <a:noFill/>
            <a:miter lim="800000"/>
            <a:headEnd/>
            <a:tailEnd/>
          </a:ln>
        </p:spPr>
      </p:pic>
      <p:sp>
        <p:nvSpPr>
          <p:cNvPr id="8" name="TextBox 7"/>
          <p:cNvSpPr txBox="1"/>
          <p:nvPr/>
        </p:nvSpPr>
        <p:spPr>
          <a:xfrm>
            <a:off x="6548418" y="3244334"/>
            <a:ext cx="2595582" cy="276999"/>
          </a:xfrm>
          <a:prstGeom prst="rect">
            <a:avLst/>
          </a:prstGeom>
          <a:noFill/>
        </p:spPr>
        <p:txBody>
          <a:bodyPr wrap="none" rtlCol="0">
            <a:spAutoFit/>
          </a:bodyPr>
          <a:lstStyle/>
          <a:p>
            <a:r>
              <a:rPr lang="en-US" sz="600" dirty="0" smtClean="0"/>
              <a:t>Public domain image from </a:t>
            </a:r>
          </a:p>
          <a:p>
            <a:r>
              <a:rPr lang="en-US" sz="600" dirty="0" smtClean="0"/>
              <a:t>http://commons.wikimedia.org/wiki/File:Retinal_scan_securimetrics.jpg</a:t>
            </a:r>
            <a:endParaRPr lang="en-US" sz="600" dirty="0"/>
          </a:p>
        </p:txBody>
      </p:sp>
      <p:pic>
        <p:nvPicPr>
          <p:cNvPr id="89094" name="Picture 6"/>
          <p:cNvPicPr>
            <a:picLocks noChangeAspect="1" noChangeArrowheads="1"/>
          </p:cNvPicPr>
          <p:nvPr/>
        </p:nvPicPr>
        <p:blipFill>
          <a:blip r:embed="rId3" cstate="print"/>
          <a:srcRect/>
          <a:stretch>
            <a:fillRect/>
          </a:stretch>
        </p:blipFill>
        <p:spPr bwMode="auto">
          <a:xfrm>
            <a:off x="7010400" y="4191000"/>
            <a:ext cx="1895475" cy="590550"/>
          </a:xfrm>
          <a:prstGeom prst="rect">
            <a:avLst/>
          </a:prstGeom>
          <a:noFill/>
          <a:ln w="9525">
            <a:noFill/>
            <a:miter lim="800000"/>
            <a:headEnd/>
            <a:tailEnd/>
          </a:ln>
        </p:spPr>
      </p:pic>
      <p:pic>
        <p:nvPicPr>
          <p:cNvPr id="89095" name="Picture 7"/>
          <p:cNvPicPr>
            <a:picLocks noChangeAspect="1" noChangeArrowheads="1"/>
          </p:cNvPicPr>
          <p:nvPr/>
        </p:nvPicPr>
        <p:blipFill>
          <a:blip r:embed="rId4" cstate="print"/>
          <a:srcRect/>
          <a:stretch>
            <a:fillRect/>
          </a:stretch>
        </p:blipFill>
        <p:spPr bwMode="auto">
          <a:xfrm>
            <a:off x="4110527" y="3429000"/>
            <a:ext cx="2442673" cy="1633538"/>
          </a:xfrm>
          <a:prstGeom prst="rect">
            <a:avLst/>
          </a:prstGeom>
          <a:noFill/>
          <a:ln w="9525">
            <a:noFill/>
            <a:miter lim="800000"/>
            <a:headEnd/>
            <a:tailEnd/>
          </a:ln>
        </p:spPr>
      </p:pic>
      <p:sp>
        <p:nvSpPr>
          <p:cNvPr id="13" name="TextBox 12"/>
          <p:cNvSpPr txBox="1"/>
          <p:nvPr/>
        </p:nvSpPr>
        <p:spPr>
          <a:xfrm>
            <a:off x="4032444" y="5029200"/>
            <a:ext cx="2901756" cy="276999"/>
          </a:xfrm>
          <a:prstGeom prst="rect">
            <a:avLst/>
          </a:prstGeom>
          <a:noFill/>
        </p:spPr>
        <p:txBody>
          <a:bodyPr wrap="none" rtlCol="0">
            <a:spAutoFit/>
          </a:bodyPr>
          <a:lstStyle/>
          <a:p>
            <a:r>
              <a:rPr lang="en-US" sz="600" dirty="0" smtClean="0"/>
              <a:t>Public domain image from </a:t>
            </a:r>
          </a:p>
          <a:p>
            <a:r>
              <a:rPr lang="en-US" sz="600" dirty="0" smtClean="0"/>
              <a:t>http://commons.wikimedia.org/wiki/File:CBP_chemist_reads_a_DNA_profile.jpg</a:t>
            </a:r>
            <a:endParaRPr lang="en-US" sz="600" dirty="0"/>
          </a:p>
        </p:txBody>
      </p:sp>
      <p:pic>
        <p:nvPicPr>
          <p:cNvPr id="89096" name="Picture 8"/>
          <p:cNvPicPr>
            <a:picLocks noChangeAspect="1" noChangeArrowheads="1"/>
          </p:cNvPicPr>
          <p:nvPr/>
        </p:nvPicPr>
        <p:blipFill>
          <a:blip r:embed="rId5" cstate="print"/>
          <a:srcRect/>
          <a:stretch>
            <a:fillRect/>
          </a:stretch>
        </p:blipFill>
        <p:spPr bwMode="auto">
          <a:xfrm>
            <a:off x="3962400" y="1371600"/>
            <a:ext cx="1752600" cy="1643063"/>
          </a:xfrm>
          <a:prstGeom prst="rect">
            <a:avLst/>
          </a:prstGeom>
          <a:noFill/>
          <a:ln w="9525">
            <a:noFill/>
            <a:miter lim="800000"/>
            <a:headEnd/>
            <a:tailEnd/>
          </a:ln>
        </p:spPr>
      </p:pic>
      <p:sp>
        <p:nvSpPr>
          <p:cNvPr id="15" name="TextBox 14"/>
          <p:cNvSpPr txBox="1"/>
          <p:nvPr/>
        </p:nvSpPr>
        <p:spPr>
          <a:xfrm>
            <a:off x="3875520" y="2999601"/>
            <a:ext cx="2220480" cy="276999"/>
          </a:xfrm>
          <a:prstGeom prst="rect">
            <a:avLst/>
          </a:prstGeom>
          <a:noFill/>
        </p:spPr>
        <p:txBody>
          <a:bodyPr wrap="none" rtlCol="0">
            <a:spAutoFit/>
          </a:bodyPr>
          <a:lstStyle/>
          <a:p>
            <a:r>
              <a:rPr lang="en-US" sz="600" dirty="0" smtClean="0"/>
              <a:t>Public domain image from </a:t>
            </a:r>
          </a:p>
          <a:p>
            <a:r>
              <a:rPr lang="en-US" sz="600" dirty="0" smtClean="0"/>
              <a:t>http://commons.wikimedia.org/wiki/File:Fingerprint_Arch.jpg</a:t>
            </a:r>
            <a:endParaRPr lang="en-US" sz="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Examples </a:t>
            </a:r>
            <a:r>
              <a:rPr lang="en-US" dirty="0" err="1" smtClean="0"/>
              <a:t>vs</a:t>
            </a:r>
            <a:r>
              <a:rPr lang="en-US" dirty="0" smtClean="0"/>
              <a:t> Ideal</a:t>
            </a:r>
            <a:endParaRPr lang="en-US" dirty="0"/>
          </a:p>
        </p:txBody>
      </p:sp>
      <p:sp>
        <p:nvSpPr>
          <p:cNvPr id="3" name="Content Placeholder 2"/>
          <p:cNvSpPr>
            <a:spLocks noGrp="1"/>
          </p:cNvSpPr>
          <p:nvPr>
            <p:ph idx="1"/>
          </p:nvPr>
        </p:nvSpPr>
        <p:spPr>
          <a:xfrm>
            <a:off x="152400" y="990600"/>
            <a:ext cx="8839200" cy="5638800"/>
          </a:xfrm>
        </p:spPr>
        <p:txBody>
          <a:bodyPr/>
          <a:lstStyle/>
          <a:p>
            <a:r>
              <a:rPr lang="en-US" sz="2400" dirty="0" smtClean="0"/>
              <a:t>Universality</a:t>
            </a:r>
          </a:p>
          <a:p>
            <a:pPr lvl="1"/>
            <a:r>
              <a:rPr lang="en-US" sz="2400" dirty="0" smtClean="0"/>
              <a:t>Fingerprints are (almost)</a:t>
            </a:r>
          </a:p>
          <a:p>
            <a:pPr lvl="1"/>
            <a:r>
              <a:rPr lang="en-US" sz="2400" dirty="0"/>
              <a:t>B</a:t>
            </a:r>
            <a:r>
              <a:rPr lang="en-US" sz="2400" dirty="0" smtClean="0"/>
              <a:t>irthmarks and scars are not.</a:t>
            </a:r>
          </a:p>
          <a:p>
            <a:r>
              <a:rPr lang="en-US" sz="2400" dirty="0" smtClean="0"/>
              <a:t>Distinctiveness</a:t>
            </a:r>
          </a:p>
          <a:p>
            <a:pPr lvl="1"/>
            <a:r>
              <a:rPr lang="en-US" sz="2400" dirty="0" smtClean="0"/>
              <a:t>Retinal images and DNA are </a:t>
            </a:r>
          </a:p>
          <a:p>
            <a:pPr lvl="1"/>
            <a:r>
              <a:rPr lang="en-US" sz="2400" dirty="0" smtClean="0"/>
              <a:t>Fingerprints almost always are</a:t>
            </a:r>
          </a:p>
          <a:p>
            <a:pPr lvl="1"/>
            <a:r>
              <a:rPr lang="en-US" sz="2400" dirty="0" smtClean="0"/>
              <a:t>Existing of tonsils is not </a:t>
            </a:r>
          </a:p>
          <a:p>
            <a:r>
              <a:rPr lang="en-US" sz="2400" dirty="0" smtClean="0"/>
              <a:t>Permanence is possessed by</a:t>
            </a:r>
          </a:p>
          <a:p>
            <a:pPr lvl="1"/>
            <a:r>
              <a:rPr lang="en-US" sz="2400" dirty="0"/>
              <a:t>	</a:t>
            </a:r>
            <a:r>
              <a:rPr lang="en-US" sz="2400" dirty="0" smtClean="0"/>
              <a:t>DNA</a:t>
            </a:r>
          </a:p>
          <a:p>
            <a:pPr lvl="1"/>
            <a:r>
              <a:rPr lang="en-US" sz="2400" dirty="0"/>
              <a:t>	</a:t>
            </a:r>
            <a:r>
              <a:rPr lang="en-US" sz="2400" dirty="0" smtClean="0"/>
              <a:t>Fingerprints (almost)</a:t>
            </a:r>
          </a:p>
          <a:p>
            <a:pPr marL="514350" indent="-457200"/>
            <a:r>
              <a:rPr lang="en-US" sz="2400" dirty="0" smtClean="0"/>
              <a:t>Collectability - depends</a:t>
            </a:r>
          </a:p>
          <a:p>
            <a:pPr lvl="1"/>
            <a:endParaRPr lang="en-US" dirty="0"/>
          </a:p>
          <a:p>
            <a:pPr marL="457200" lvl="1" indent="0">
              <a:buNone/>
            </a:pPr>
            <a:endParaRPr lang="en-US" dirty="0" smtClean="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23</a:t>
            </a:fld>
            <a:endParaRPr lang="en-US"/>
          </a:p>
        </p:txBody>
      </p:sp>
    </p:spTree>
    <p:extLst>
      <p:ext uri="{BB962C8B-B14F-4D97-AF65-F5344CB8AC3E}">
        <p14:creationId xmlns:p14="http://schemas.microsoft.com/office/powerpoint/2010/main" val="130724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9D6114B7-6995-4E8E-88C9-A0DF8EB04D56}" type="slidenum">
              <a:rPr lang="en-US"/>
              <a:pPr/>
              <a:t>24</a:t>
            </a:fld>
            <a:endParaRPr lang="en-US"/>
          </a:p>
        </p:txBody>
      </p:sp>
      <p:sp>
        <p:nvSpPr>
          <p:cNvPr id="445442" name="Rectangle 2"/>
          <p:cNvSpPr>
            <a:spLocks noGrp="1" noChangeArrowheads="1"/>
          </p:cNvSpPr>
          <p:nvPr>
            <p:ph type="title"/>
          </p:nvPr>
        </p:nvSpPr>
        <p:spPr>
          <a:xfrm>
            <a:off x="685800" y="457200"/>
            <a:ext cx="7772400" cy="1143000"/>
          </a:xfrm>
        </p:spPr>
        <p:txBody>
          <a:bodyPr/>
          <a:lstStyle/>
          <a:p>
            <a:r>
              <a:rPr lang="en-US"/>
              <a:t>Why Biometrics?</a:t>
            </a:r>
          </a:p>
        </p:txBody>
      </p:sp>
      <p:sp>
        <p:nvSpPr>
          <p:cNvPr id="445443" name="Rectangle 3" descr="Rectangle: Click to edit Master text styles&#10;Second level&#10;Third level&#10;Fourth level&#10;Fifth level"/>
          <p:cNvSpPr>
            <a:spLocks noGrp="1" noChangeArrowheads="1"/>
          </p:cNvSpPr>
          <p:nvPr>
            <p:ph type="body" idx="1"/>
          </p:nvPr>
        </p:nvSpPr>
        <p:spPr>
          <a:xfrm>
            <a:off x="685800" y="1676400"/>
            <a:ext cx="7848600" cy="4495800"/>
          </a:xfrm>
        </p:spPr>
        <p:txBody>
          <a:bodyPr/>
          <a:lstStyle/>
          <a:p>
            <a:pPr>
              <a:lnSpc>
                <a:spcPct val="80000"/>
              </a:lnSpc>
            </a:pPr>
            <a:r>
              <a:rPr lang="en-US" sz="2800" dirty="0"/>
              <a:t>Biometrics </a:t>
            </a:r>
            <a:r>
              <a:rPr lang="en-US" sz="2800" dirty="0" smtClean="0"/>
              <a:t>are seen by professionals as a desirable </a:t>
            </a:r>
            <a:r>
              <a:rPr lang="en-US" sz="2800" dirty="0"/>
              <a:t>replacement for passwords</a:t>
            </a:r>
          </a:p>
          <a:p>
            <a:pPr>
              <a:lnSpc>
                <a:spcPct val="80000"/>
              </a:lnSpc>
            </a:pPr>
            <a:r>
              <a:rPr lang="en-US" sz="2800" dirty="0"/>
              <a:t>Cheap and reliable biometrics </a:t>
            </a:r>
            <a:r>
              <a:rPr lang="en-US" sz="2800" dirty="0" smtClean="0"/>
              <a:t>are still needed</a:t>
            </a:r>
            <a:endParaRPr lang="en-US" sz="2800" dirty="0"/>
          </a:p>
          <a:p>
            <a:pPr>
              <a:lnSpc>
                <a:spcPct val="80000"/>
              </a:lnSpc>
            </a:pPr>
            <a:r>
              <a:rPr lang="en-US" sz="2800" dirty="0"/>
              <a:t>Today, </a:t>
            </a:r>
            <a:r>
              <a:rPr lang="en-US" sz="2800" dirty="0" smtClean="0"/>
              <a:t>it is a </a:t>
            </a:r>
            <a:r>
              <a:rPr lang="en-US" sz="2800" dirty="0"/>
              <a:t>very active area of research</a:t>
            </a:r>
          </a:p>
          <a:p>
            <a:pPr>
              <a:lnSpc>
                <a:spcPct val="80000"/>
              </a:lnSpc>
            </a:pPr>
            <a:r>
              <a:rPr lang="en-US" sz="2800" dirty="0"/>
              <a:t>Biometrics are used </a:t>
            </a:r>
            <a:r>
              <a:rPr lang="en-US" sz="2800" dirty="0" smtClean="0"/>
              <a:t>somewhat in </a:t>
            </a:r>
            <a:r>
              <a:rPr lang="en-US" sz="2800" dirty="0"/>
              <a:t>security today</a:t>
            </a:r>
          </a:p>
          <a:p>
            <a:pPr lvl="1">
              <a:lnSpc>
                <a:spcPct val="80000"/>
              </a:lnSpc>
            </a:pPr>
            <a:r>
              <a:rPr lang="en-US" sz="2400" dirty="0"/>
              <a:t>Thumbprint mouse</a:t>
            </a:r>
          </a:p>
          <a:p>
            <a:pPr lvl="1">
              <a:lnSpc>
                <a:spcPct val="80000"/>
              </a:lnSpc>
            </a:pPr>
            <a:r>
              <a:rPr lang="en-US" sz="2400" dirty="0"/>
              <a:t>Palm print for secure entry</a:t>
            </a:r>
          </a:p>
          <a:p>
            <a:pPr lvl="1">
              <a:lnSpc>
                <a:spcPct val="80000"/>
              </a:lnSpc>
            </a:pPr>
            <a:r>
              <a:rPr lang="en-US" sz="2400" dirty="0"/>
              <a:t>Fingerprint to unlock car </a:t>
            </a:r>
            <a:r>
              <a:rPr lang="en-US" sz="2400" dirty="0" smtClean="0"/>
              <a:t>door</a:t>
            </a:r>
          </a:p>
          <a:p>
            <a:pPr lvl="1">
              <a:lnSpc>
                <a:spcPct val="80000"/>
              </a:lnSpc>
            </a:pPr>
            <a:r>
              <a:rPr lang="en-US" sz="2400" dirty="0" smtClean="0"/>
              <a:t>Fingerprint to unlock laptop</a:t>
            </a:r>
            <a:endParaRPr lang="en-US" sz="2400" dirty="0"/>
          </a:p>
          <a:p>
            <a:pPr>
              <a:lnSpc>
                <a:spcPct val="80000"/>
              </a:lnSpc>
            </a:pPr>
            <a:r>
              <a:rPr lang="en-US" sz="2800" dirty="0"/>
              <a:t>But biometrics generally not used</a:t>
            </a:r>
          </a:p>
          <a:p>
            <a:pPr lvl="1">
              <a:lnSpc>
                <a:spcPct val="80000"/>
              </a:lnSpc>
            </a:pPr>
            <a:r>
              <a:rPr lang="en-US" sz="2400" dirty="0"/>
              <a:t>Has not lived up to its promise (yet?)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54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54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54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544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544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544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544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544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544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54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DD6030BE-C892-45F4-9DD6-8706392E676D}" type="slidenum">
              <a:rPr lang="en-US"/>
              <a:pPr/>
              <a:t>25</a:t>
            </a:fld>
            <a:endParaRPr lang="en-US"/>
          </a:p>
        </p:txBody>
      </p:sp>
      <p:sp>
        <p:nvSpPr>
          <p:cNvPr id="447490" name="Rectangle 2"/>
          <p:cNvSpPr>
            <a:spLocks noGrp="1" noChangeArrowheads="1"/>
          </p:cNvSpPr>
          <p:nvPr>
            <p:ph type="title"/>
          </p:nvPr>
        </p:nvSpPr>
        <p:spPr>
          <a:xfrm>
            <a:off x="685800" y="457200"/>
            <a:ext cx="7772400" cy="1143000"/>
          </a:xfrm>
        </p:spPr>
        <p:txBody>
          <a:bodyPr/>
          <a:lstStyle/>
          <a:p>
            <a:r>
              <a:rPr lang="en-US"/>
              <a:t>Biometric Modes</a:t>
            </a:r>
          </a:p>
        </p:txBody>
      </p:sp>
      <p:sp>
        <p:nvSpPr>
          <p:cNvPr id="447491" name="Rectangle 3" descr="Rectangle: Click to edit Master text styles&#10;Second level&#10;Third level&#10;Fourth level&#10;Fifth level"/>
          <p:cNvSpPr>
            <a:spLocks noGrp="1" noChangeArrowheads="1"/>
          </p:cNvSpPr>
          <p:nvPr>
            <p:ph type="body" idx="1"/>
          </p:nvPr>
        </p:nvSpPr>
        <p:spPr>
          <a:xfrm>
            <a:off x="685800" y="1676400"/>
            <a:ext cx="7924800" cy="4495800"/>
          </a:xfrm>
        </p:spPr>
        <p:txBody>
          <a:bodyPr/>
          <a:lstStyle/>
          <a:p>
            <a:pPr>
              <a:lnSpc>
                <a:spcPct val="90000"/>
              </a:lnSpc>
            </a:pPr>
            <a:r>
              <a:rPr lang="en-US" sz="2800" dirty="0"/>
              <a:t>Identification --- Who goes there?</a:t>
            </a:r>
          </a:p>
          <a:p>
            <a:pPr lvl="1">
              <a:lnSpc>
                <a:spcPct val="90000"/>
              </a:lnSpc>
            </a:pPr>
            <a:r>
              <a:rPr lang="en-US" sz="2400" dirty="0"/>
              <a:t>Compare one to many</a:t>
            </a:r>
          </a:p>
          <a:p>
            <a:pPr lvl="1">
              <a:lnSpc>
                <a:spcPct val="90000"/>
              </a:lnSpc>
            </a:pPr>
            <a:r>
              <a:rPr lang="en-US" sz="2400" dirty="0"/>
              <a:t>Example: The FBI fingerprint database</a:t>
            </a:r>
          </a:p>
          <a:p>
            <a:pPr>
              <a:lnSpc>
                <a:spcPct val="90000"/>
              </a:lnSpc>
            </a:pPr>
            <a:r>
              <a:rPr lang="en-US" sz="2800" b="1" dirty="0">
                <a:solidFill>
                  <a:schemeClr val="accent2"/>
                </a:solidFill>
              </a:rPr>
              <a:t>Authentication</a:t>
            </a:r>
            <a:r>
              <a:rPr lang="en-US" sz="2800" dirty="0"/>
              <a:t> --- Is that really you?</a:t>
            </a:r>
          </a:p>
          <a:p>
            <a:pPr lvl="1">
              <a:lnSpc>
                <a:spcPct val="90000"/>
              </a:lnSpc>
            </a:pPr>
            <a:r>
              <a:rPr lang="en-US" sz="2400" dirty="0"/>
              <a:t>Compare one to only one</a:t>
            </a:r>
          </a:p>
          <a:p>
            <a:pPr lvl="1">
              <a:lnSpc>
                <a:spcPct val="90000"/>
              </a:lnSpc>
            </a:pPr>
            <a:r>
              <a:rPr lang="en-US" sz="2400" dirty="0"/>
              <a:t>Example: Thumbprint mouse</a:t>
            </a:r>
          </a:p>
          <a:p>
            <a:pPr>
              <a:lnSpc>
                <a:spcPct val="90000"/>
              </a:lnSpc>
            </a:pPr>
            <a:r>
              <a:rPr lang="en-US" sz="2800" dirty="0"/>
              <a:t>Identification problem more difficult</a:t>
            </a:r>
          </a:p>
          <a:p>
            <a:pPr lvl="1">
              <a:lnSpc>
                <a:spcPct val="90000"/>
              </a:lnSpc>
            </a:pPr>
            <a:r>
              <a:rPr lang="en-US" sz="2400" dirty="0"/>
              <a:t>More “random matches” since more comparisons</a:t>
            </a:r>
          </a:p>
          <a:p>
            <a:pPr>
              <a:lnSpc>
                <a:spcPct val="90000"/>
              </a:lnSpc>
            </a:pPr>
            <a:r>
              <a:rPr lang="en-US" sz="2800" dirty="0"/>
              <a:t>We are interested in </a:t>
            </a:r>
            <a:r>
              <a:rPr lang="en-US" sz="2800" dirty="0" smtClean="0"/>
              <a:t>authentication as identification is another issue</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749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749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74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749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749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749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749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749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749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FF729956-843A-4826-BE33-5207A963D7BB}" type="slidenum">
              <a:rPr lang="en-US"/>
              <a:pPr/>
              <a:t>26</a:t>
            </a:fld>
            <a:endParaRPr lang="en-US"/>
          </a:p>
        </p:txBody>
      </p:sp>
      <p:sp>
        <p:nvSpPr>
          <p:cNvPr id="448514" name="Rectangle 2"/>
          <p:cNvSpPr>
            <a:spLocks noGrp="1" noChangeArrowheads="1"/>
          </p:cNvSpPr>
          <p:nvPr>
            <p:ph type="title"/>
          </p:nvPr>
        </p:nvSpPr>
        <p:spPr>
          <a:xfrm>
            <a:off x="685800" y="381000"/>
            <a:ext cx="7772400" cy="1143000"/>
          </a:xfrm>
        </p:spPr>
        <p:txBody>
          <a:bodyPr/>
          <a:lstStyle/>
          <a:p>
            <a:r>
              <a:rPr lang="en-US"/>
              <a:t>Enrollment vs Recognition</a:t>
            </a:r>
          </a:p>
        </p:txBody>
      </p:sp>
      <p:sp>
        <p:nvSpPr>
          <p:cNvPr id="448515" name="Rectangle 3" descr="Rectangle: Click to edit Master text styles&#10;Second level&#10;Third level&#10;Fourth level&#10;Fifth level"/>
          <p:cNvSpPr>
            <a:spLocks noGrp="1" noChangeArrowheads="1"/>
          </p:cNvSpPr>
          <p:nvPr>
            <p:ph type="body" idx="1"/>
          </p:nvPr>
        </p:nvSpPr>
        <p:spPr>
          <a:xfrm>
            <a:off x="685800" y="1524000"/>
            <a:ext cx="7772400" cy="4572000"/>
          </a:xfrm>
        </p:spPr>
        <p:txBody>
          <a:bodyPr/>
          <a:lstStyle/>
          <a:p>
            <a:pPr>
              <a:lnSpc>
                <a:spcPct val="85000"/>
              </a:lnSpc>
            </a:pPr>
            <a:r>
              <a:rPr lang="en-US" sz="2800" dirty="0"/>
              <a:t>Enrollment phase</a:t>
            </a:r>
          </a:p>
          <a:p>
            <a:pPr lvl="1">
              <a:lnSpc>
                <a:spcPct val="85000"/>
              </a:lnSpc>
            </a:pPr>
            <a:r>
              <a:rPr lang="en-US" sz="2400" dirty="0"/>
              <a:t>Subject’s biometric info put into database</a:t>
            </a:r>
          </a:p>
          <a:p>
            <a:pPr lvl="1">
              <a:lnSpc>
                <a:spcPct val="85000"/>
              </a:lnSpc>
            </a:pPr>
            <a:r>
              <a:rPr lang="en-US" sz="2400" dirty="0"/>
              <a:t>Must carefully measure the required info</a:t>
            </a:r>
          </a:p>
          <a:p>
            <a:pPr lvl="1">
              <a:lnSpc>
                <a:spcPct val="85000"/>
              </a:lnSpc>
            </a:pPr>
            <a:r>
              <a:rPr lang="en-US" sz="2400" dirty="0"/>
              <a:t>OK if slow and repeated measurement needed</a:t>
            </a:r>
          </a:p>
          <a:p>
            <a:pPr lvl="1">
              <a:lnSpc>
                <a:spcPct val="85000"/>
              </a:lnSpc>
            </a:pPr>
            <a:r>
              <a:rPr lang="en-US" sz="2400" dirty="0"/>
              <a:t>Must be very precise for good recognition</a:t>
            </a:r>
          </a:p>
          <a:p>
            <a:pPr lvl="1">
              <a:lnSpc>
                <a:spcPct val="85000"/>
              </a:lnSpc>
            </a:pPr>
            <a:r>
              <a:rPr lang="en-US" sz="2400" dirty="0"/>
              <a:t>A weak point of many biometric schemes</a:t>
            </a:r>
          </a:p>
          <a:p>
            <a:pPr>
              <a:lnSpc>
                <a:spcPct val="85000"/>
              </a:lnSpc>
            </a:pPr>
            <a:r>
              <a:rPr lang="en-US" sz="2800" dirty="0"/>
              <a:t>Recognition phase</a:t>
            </a:r>
          </a:p>
          <a:p>
            <a:pPr lvl="1">
              <a:lnSpc>
                <a:spcPct val="85000"/>
              </a:lnSpc>
            </a:pPr>
            <a:r>
              <a:rPr lang="en-US" sz="2400" dirty="0"/>
              <a:t>The biometric detection used in practice</a:t>
            </a:r>
          </a:p>
          <a:p>
            <a:pPr lvl="1">
              <a:lnSpc>
                <a:spcPct val="85000"/>
              </a:lnSpc>
            </a:pPr>
            <a:r>
              <a:rPr lang="en-US" sz="2400" dirty="0"/>
              <a:t>Must be quick and simple</a:t>
            </a:r>
          </a:p>
          <a:p>
            <a:pPr lvl="1">
              <a:lnSpc>
                <a:spcPct val="85000"/>
              </a:lnSpc>
            </a:pPr>
            <a:r>
              <a:rPr lang="en-US" sz="2400" dirty="0"/>
              <a:t>But must still be accurate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85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85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851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851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851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851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851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851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851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8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3A2D6059-6C3E-405C-8E97-26956F146B93}" type="slidenum">
              <a:rPr lang="en-US"/>
              <a:pPr/>
              <a:t>27</a:t>
            </a:fld>
            <a:endParaRPr lang="en-US"/>
          </a:p>
        </p:txBody>
      </p:sp>
      <p:sp>
        <p:nvSpPr>
          <p:cNvPr id="449538" name="Rectangle 2"/>
          <p:cNvSpPr>
            <a:spLocks noGrp="1" noChangeArrowheads="1"/>
          </p:cNvSpPr>
          <p:nvPr>
            <p:ph type="title"/>
          </p:nvPr>
        </p:nvSpPr>
        <p:spPr>
          <a:xfrm>
            <a:off x="685800" y="457200"/>
            <a:ext cx="7772400" cy="1143000"/>
          </a:xfrm>
        </p:spPr>
        <p:txBody>
          <a:bodyPr/>
          <a:lstStyle/>
          <a:p>
            <a:r>
              <a:rPr lang="en-US"/>
              <a:t>Cooperative Subjects</a:t>
            </a:r>
          </a:p>
        </p:txBody>
      </p:sp>
      <p:sp>
        <p:nvSpPr>
          <p:cNvPr id="449539" name="Rectangle 3" descr="Rectangle: Click to edit Master text styles&#10;Second level&#10;Third level&#10;Fourth level&#10;Fifth level"/>
          <p:cNvSpPr>
            <a:spLocks noGrp="1" noChangeArrowheads="1"/>
          </p:cNvSpPr>
          <p:nvPr>
            <p:ph type="body" idx="1"/>
          </p:nvPr>
        </p:nvSpPr>
        <p:spPr>
          <a:xfrm>
            <a:off x="685800" y="1600200"/>
            <a:ext cx="8001000" cy="4572000"/>
          </a:xfrm>
        </p:spPr>
        <p:txBody>
          <a:bodyPr/>
          <a:lstStyle/>
          <a:p>
            <a:pPr>
              <a:lnSpc>
                <a:spcPct val="85000"/>
              </a:lnSpc>
            </a:pPr>
            <a:r>
              <a:rPr lang="en-US" sz="2800" dirty="0"/>
              <a:t>We are assuming cooperative subjects</a:t>
            </a:r>
          </a:p>
          <a:p>
            <a:pPr>
              <a:lnSpc>
                <a:spcPct val="85000"/>
              </a:lnSpc>
            </a:pPr>
            <a:r>
              <a:rPr lang="en-US" sz="2800" dirty="0"/>
              <a:t>In identification problem often have uncooperative subjects</a:t>
            </a:r>
          </a:p>
          <a:p>
            <a:pPr>
              <a:lnSpc>
                <a:spcPct val="85000"/>
              </a:lnSpc>
            </a:pPr>
            <a:r>
              <a:rPr lang="en-US" sz="2800" dirty="0"/>
              <a:t>For example, facial recognition</a:t>
            </a:r>
          </a:p>
          <a:p>
            <a:pPr lvl="1">
              <a:lnSpc>
                <a:spcPct val="85000"/>
              </a:lnSpc>
            </a:pPr>
            <a:r>
              <a:rPr lang="en-US" sz="2400" dirty="0"/>
              <a:t>Proposed for use in Las Vegas casinos to detect known cheats</a:t>
            </a:r>
          </a:p>
          <a:p>
            <a:pPr lvl="1">
              <a:lnSpc>
                <a:spcPct val="85000"/>
              </a:lnSpc>
            </a:pPr>
            <a:r>
              <a:rPr lang="en-US" sz="2400" dirty="0"/>
              <a:t>Also as way to detect terrorists in airports, etc.</a:t>
            </a:r>
          </a:p>
          <a:p>
            <a:pPr lvl="1">
              <a:lnSpc>
                <a:spcPct val="85000"/>
              </a:lnSpc>
            </a:pPr>
            <a:r>
              <a:rPr lang="en-US" sz="2400" dirty="0"/>
              <a:t>Probably do not have ideal enrollment conditions</a:t>
            </a:r>
          </a:p>
          <a:p>
            <a:pPr lvl="1">
              <a:lnSpc>
                <a:spcPct val="85000"/>
              </a:lnSpc>
            </a:pPr>
            <a:r>
              <a:rPr lang="en-US" sz="2400" dirty="0"/>
              <a:t>Subject will try to confuse recognition</a:t>
            </a:r>
          </a:p>
          <a:p>
            <a:pPr>
              <a:lnSpc>
                <a:spcPct val="85000"/>
              </a:lnSpc>
            </a:pPr>
            <a:r>
              <a:rPr lang="en-US" sz="2800" dirty="0"/>
              <a:t>Cooperative subject makes is much easier!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95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95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953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953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953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953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953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9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4E9AC6AF-E392-4ECE-A80F-A6018ADF0E97}" type="slidenum">
              <a:rPr lang="en-US"/>
              <a:pPr/>
              <a:t>28</a:t>
            </a:fld>
            <a:endParaRPr lang="en-US"/>
          </a:p>
        </p:txBody>
      </p:sp>
      <p:sp>
        <p:nvSpPr>
          <p:cNvPr id="450562" name="Rectangle 2"/>
          <p:cNvSpPr>
            <a:spLocks noGrp="1" noChangeArrowheads="1"/>
          </p:cNvSpPr>
          <p:nvPr>
            <p:ph type="title"/>
          </p:nvPr>
        </p:nvSpPr>
        <p:spPr>
          <a:xfrm>
            <a:off x="685800" y="304800"/>
            <a:ext cx="7772400" cy="1143000"/>
          </a:xfrm>
        </p:spPr>
        <p:txBody>
          <a:bodyPr/>
          <a:lstStyle/>
          <a:p>
            <a:r>
              <a:rPr lang="en-US"/>
              <a:t>Biometric Errors</a:t>
            </a:r>
          </a:p>
        </p:txBody>
      </p:sp>
      <p:sp>
        <p:nvSpPr>
          <p:cNvPr id="450563" name="Rectangle 3" descr="Rectangle: Click to edit Master text styles&#10;Second level&#10;Third level&#10;Fourth level&#10;Fifth level"/>
          <p:cNvSpPr>
            <a:spLocks noGrp="1" noChangeArrowheads="1"/>
          </p:cNvSpPr>
          <p:nvPr>
            <p:ph type="body" idx="1"/>
          </p:nvPr>
        </p:nvSpPr>
        <p:spPr>
          <a:xfrm>
            <a:off x="609600" y="1524000"/>
            <a:ext cx="8077200" cy="4648200"/>
          </a:xfrm>
        </p:spPr>
        <p:txBody>
          <a:bodyPr/>
          <a:lstStyle/>
          <a:p>
            <a:pPr>
              <a:lnSpc>
                <a:spcPct val="85000"/>
              </a:lnSpc>
            </a:pPr>
            <a:r>
              <a:rPr lang="en-US" sz="2800" b="1" dirty="0">
                <a:solidFill>
                  <a:schemeClr val="accent2"/>
                </a:solidFill>
              </a:rPr>
              <a:t>Fraud rate</a:t>
            </a:r>
            <a:r>
              <a:rPr lang="en-US" sz="2800" dirty="0"/>
              <a:t> </a:t>
            </a:r>
            <a:r>
              <a:rPr lang="en-US" sz="2800" dirty="0" err="1"/>
              <a:t>vs</a:t>
            </a:r>
            <a:r>
              <a:rPr lang="en-US" sz="2800" dirty="0"/>
              <a:t> </a:t>
            </a:r>
            <a:r>
              <a:rPr lang="en-US" sz="2800" b="1" dirty="0">
                <a:solidFill>
                  <a:schemeClr val="accent2"/>
                </a:solidFill>
              </a:rPr>
              <a:t>insult rate</a:t>
            </a:r>
            <a:endParaRPr lang="en-US" sz="2800" dirty="0"/>
          </a:p>
          <a:p>
            <a:pPr lvl="1">
              <a:lnSpc>
                <a:spcPct val="85000"/>
              </a:lnSpc>
            </a:pPr>
            <a:r>
              <a:rPr lang="en-US" sz="2400" dirty="0"/>
              <a:t>Fraud --- user A (</a:t>
            </a:r>
            <a:r>
              <a:rPr lang="en-US" sz="2400" dirty="0" err="1"/>
              <a:t>mis</a:t>
            </a:r>
            <a:r>
              <a:rPr lang="en-US" sz="2400" dirty="0"/>
              <a:t>)authenticates as user B</a:t>
            </a:r>
          </a:p>
          <a:p>
            <a:pPr lvl="1">
              <a:lnSpc>
                <a:spcPct val="85000"/>
              </a:lnSpc>
            </a:pPr>
            <a:r>
              <a:rPr lang="en-US" sz="2400" dirty="0"/>
              <a:t>Insult --- user A not authenticate as user A</a:t>
            </a:r>
          </a:p>
          <a:p>
            <a:pPr>
              <a:lnSpc>
                <a:spcPct val="85000"/>
              </a:lnSpc>
            </a:pPr>
            <a:r>
              <a:rPr lang="en-US" sz="2800" dirty="0"/>
              <a:t>For any biometric, can decrease fraud or insult, but other will increase</a:t>
            </a:r>
          </a:p>
          <a:p>
            <a:pPr>
              <a:lnSpc>
                <a:spcPct val="85000"/>
              </a:lnSpc>
            </a:pPr>
            <a:r>
              <a:rPr lang="en-US" sz="2800" dirty="0"/>
              <a:t>For example</a:t>
            </a:r>
          </a:p>
          <a:p>
            <a:pPr lvl="1">
              <a:lnSpc>
                <a:spcPct val="85000"/>
              </a:lnSpc>
            </a:pPr>
            <a:r>
              <a:rPr lang="en-US" sz="2400" dirty="0"/>
              <a:t>99% voiceprint match </a:t>
            </a:r>
            <a:r>
              <a:rPr lang="en-US" sz="2400" dirty="0">
                <a:sym typeface="Symbol" pitchFamily="18" charset="2"/>
              </a:rPr>
              <a:t> </a:t>
            </a:r>
            <a:r>
              <a:rPr lang="en-US" sz="2400" dirty="0"/>
              <a:t>low fraud, high insult</a:t>
            </a:r>
          </a:p>
          <a:p>
            <a:pPr lvl="1">
              <a:lnSpc>
                <a:spcPct val="85000"/>
              </a:lnSpc>
            </a:pPr>
            <a:r>
              <a:rPr lang="en-US" sz="2400" dirty="0"/>
              <a:t>30% voiceprint match </a:t>
            </a:r>
            <a:r>
              <a:rPr lang="en-US" sz="2400" dirty="0">
                <a:sym typeface="Symbol" pitchFamily="18" charset="2"/>
              </a:rPr>
              <a:t></a:t>
            </a:r>
            <a:r>
              <a:rPr lang="en-US" sz="2400" dirty="0"/>
              <a:t> high fraud, low insult</a:t>
            </a:r>
          </a:p>
          <a:p>
            <a:pPr>
              <a:lnSpc>
                <a:spcPct val="85000"/>
              </a:lnSpc>
            </a:pPr>
            <a:r>
              <a:rPr lang="en-US" sz="2800" b="1" dirty="0">
                <a:solidFill>
                  <a:schemeClr val="accent2"/>
                </a:solidFill>
              </a:rPr>
              <a:t>Equal error rate:</a:t>
            </a:r>
            <a:r>
              <a:rPr lang="en-US" sz="2800" dirty="0"/>
              <a:t> rate where fraud == insult</a:t>
            </a:r>
          </a:p>
          <a:p>
            <a:pPr lvl="1">
              <a:lnSpc>
                <a:spcPct val="85000"/>
              </a:lnSpc>
            </a:pPr>
            <a:r>
              <a:rPr lang="en-US" sz="2400" dirty="0"/>
              <a:t>The best measure for comparing biometrics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5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56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056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056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056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056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05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15A6C4C4-4592-4DA7-BC27-C8981759345E}" type="slidenum">
              <a:rPr lang="en-US"/>
              <a:pPr/>
              <a:t>29</a:t>
            </a:fld>
            <a:endParaRPr lang="en-US"/>
          </a:p>
        </p:txBody>
      </p:sp>
      <p:sp>
        <p:nvSpPr>
          <p:cNvPr id="451586" name="Rectangle 2"/>
          <p:cNvSpPr>
            <a:spLocks noGrp="1" noChangeArrowheads="1"/>
          </p:cNvSpPr>
          <p:nvPr>
            <p:ph type="title"/>
          </p:nvPr>
        </p:nvSpPr>
        <p:spPr/>
        <p:txBody>
          <a:bodyPr/>
          <a:lstStyle/>
          <a:p>
            <a:r>
              <a:rPr lang="en-US"/>
              <a:t>Modern History Fingerprints</a:t>
            </a:r>
          </a:p>
        </p:txBody>
      </p:sp>
      <p:sp>
        <p:nvSpPr>
          <p:cNvPr id="451587"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sz="2800"/>
              <a:t>1823 -- Professor Johannes Evangelist Purkinje discussed 9 fingerprint patterns </a:t>
            </a:r>
          </a:p>
          <a:p>
            <a:pPr>
              <a:lnSpc>
                <a:spcPct val="90000"/>
              </a:lnSpc>
            </a:pPr>
            <a:r>
              <a:rPr lang="en-US" sz="2800"/>
              <a:t>1856 -- Sir William Hershel used fingerprint (in India) on contracts</a:t>
            </a:r>
          </a:p>
          <a:p>
            <a:pPr>
              <a:lnSpc>
                <a:spcPct val="90000"/>
              </a:lnSpc>
            </a:pPr>
            <a:r>
              <a:rPr lang="en-US" sz="2800"/>
              <a:t>1880 -- Dr. Henry Faulds article in Nature about fingerprints for ID</a:t>
            </a:r>
          </a:p>
          <a:p>
            <a:pPr>
              <a:lnSpc>
                <a:spcPct val="90000"/>
              </a:lnSpc>
            </a:pPr>
            <a:r>
              <a:rPr lang="en-US" sz="2800"/>
              <a:t>1883 -- Mark Twain in </a:t>
            </a:r>
            <a:r>
              <a:rPr lang="en-US" sz="2800" i="1"/>
              <a:t>Life on the Mississippi</a:t>
            </a:r>
            <a:r>
              <a:rPr lang="en-US" sz="2800"/>
              <a:t> a murderer ID’ed by fingerprint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Barcodes</a:t>
            </a:r>
            <a:endParaRPr lang="en-US" dirty="0"/>
          </a:p>
        </p:txBody>
      </p:sp>
      <p:sp>
        <p:nvSpPr>
          <p:cNvPr id="3" name="Content Placeholder 2"/>
          <p:cNvSpPr>
            <a:spLocks noGrp="1"/>
          </p:cNvSpPr>
          <p:nvPr>
            <p:ph sz="half" idx="1"/>
          </p:nvPr>
        </p:nvSpPr>
        <p:spPr>
          <a:xfrm>
            <a:off x="457200" y="1600200"/>
            <a:ext cx="5562600" cy="4525963"/>
          </a:xfrm>
        </p:spPr>
        <p:txBody>
          <a:bodyPr/>
          <a:lstStyle/>
          <a:p>
            <a:r>
              <a:rPr lang="en-US" sz="2400" dirty="0" smtClean="0"/>
              <a:t>Developed in the 20th century to improve efficiency in grocery checkout.</a:t>
            </a:r>
          </a:p>
          <a:p>
            <a:r>
              <a:rPr lang="en-US" sz="2400" dirty="0" smtClean="0"/>
              <a:t>First-generation barcodes represent data as a series of </a:t>
            </a:r>
            <a:r>
              <a:rPr lang="en-US" sz="2400" b="1" dirty="0" smtClean="0"/>
              <a:t>variable-width, vertical lines</a:t>
            </a:r>
            <a:r>
              <a:rPr lang="en-US" sz="2400" dirty="0" smtClean="0"/>
              <a:t> of ink, which is essentially a one-dimensional encoding scheme.</a:t>
            </a:r>
          </a:p>
          <a:p>
            <a:r>
              <a:rPr lang="en-US" sz="2400" dirty="0" smtClean="0"/>
              <a:t>Some more recent barcodes are rendered as </a:t>
            </a:r>
            <a:r>
              <a:rPr lang="en-US" sz="2400" b="1" dirty="0" smtClean="0"/>
              <a:t>two-dimensional patterns </a:t>
            </a:r>
            <a:r>
              <a:rPr lang="en-US" sz="2400" dirty="0" smtClean="0"/>
              <a:t>using dots, squares, or other symbols that can be read by specialized optical scanners, which translate a specific type of barcode into its encoded information.</a:t>
            </a:r>
          </a:p>
        </p:txBody>
      </p:sp>
      <p:pic>
        <p:nvPicPr>
          <p:cNvPr id="6" name="Content Placeholder 5" descr="barcode1.png"/>
          <p:cNvPicPr>
            <a:picLocks noGrp="1" noChangeAspect="1"/>
          </p:cNvPicPr>
          <p:nvPr>
            <p:ph sz="half" idx="2"/>
          </p:nvPr>
        </p:nvPicPr>
        <p:blipFill>
          <a:blip r:embed="rId2" cstate="print"/>
          <a:stretch>
            <a:fillRect/>
          </a:stretch>
        </p:blipFill>
        <p:spPr>
          <a:xfrm>
            <a:off x="6400800" y="1905000"/>
            <a:ext cx="2391579" cy="1498120"/>
          </a:xfrm>
        </p:spPr>
      </p:pic>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3</a:t>
            </a:fld>
            <a:endParaRPr lang="en-US"/>
          </a:p>
        </p:txBody>
      </p:sp>
      <p:pic>
        <p:nvPicPr>
          <p:cNvPr id="9" name="Picture 8" descr="barcode2.png"/>
          <p:cNvPicPr>
            <a:picLocks noChangeAspect="1"/>
          </p:cNvPicPr>
          <p:nvPr/>
        </p:nvPicPr>
        <p:blipFill>
          <a:blip r:embed="rId3" cstate="print"/>
          <a:stretch>
            <a:fillRect/>
          </a:stretch>
        </p:blipFill>
        <p:spPr>
          <a:xfrm>
            <a:off x="6553199" y="4267200"/>
            <a:ext cx="2075097" cy="1600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071FDE30-4CE8-43A0-BDF3-27FD6F5146CC}" type="slidenum">
              <a:rPr lang="en-US"/>
              <a:pPr/>
              <a:t>30</a:t>
            </a:fld>
            <a:endParaRPr lang="en-US"/>
          </a:p>
        </p:txBody>
      </p:sp>
      <p:sp>
        <p:nvSpPr>
          <p:cNvPr id="452610" name="Rectangle 2"/>
          <p:cNvSpPr>
            <a:spLocks noGrp="1" noChangeArrowheads="1"/>
          </p:cNvSpPr>
          <p:nvPr>
            <p:ph type="title"/>
          </p:nvPr>
        </p:nvSpPr>
        <p:spPr/>
        <p:txBody>
          <a:bodyPr/>
          <a:lstStyle/>
          <a:p>
            <a:r>
              <a:rPr lang="en-US"/>
              <a:t>Modern History Fingerprints</a:t>
            </a:r>
          </a:p>
        </p:txBody>
      </p:sp>
      <p:sp>
        <p:nvSpPr>
          <p:cNvPr id="452611"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sz="2800"/>
              <a:t>1888 -- Sir Francis Galton (cousin of Darwin) developed classification system</a:t>
            </a:r>
          </a:p>
          <a:p>
            <a:pPr lvl="1">
              <a:lnSpc>
                <a:spcPct val="90000"/>
              </a:lnSpc>
            </a:pPr>
            <a:r>
              <a:rPr lang="en-US" sz="2400"/>
              <a:t>His system  of “minutia” is still in use today</a:t>
            </a:r>
          </a:p>
          <a:p>
            <a:pPr lvl="1">
              <a:lnSpc>
                <a:spcPct val="90000"/>
              </a:lnSpc>
            </a:pPr>
            <a:r>
              <a:rPr lang="en-US" sz="2400"/>
              <a:t>Also verified that fingerprints do not change</a:t>
            </a:r>
          </a:p>
          <a:p>
            <a:pPr>
              <a:lnSpc>
                <a:spcPct val="90000"/>
              </a:lnSpc>
            </a:pPr>
            <a:r>
              <a:rPr lang="en-US" sz="2800"/>
              <a:t>Some countries require a number of points (i.e., minutia) to match in criminal cases</a:t>
            </a:r>
          </a:p>
          <a:p>
            <a:pPr lvl="1">
              <a:lnSpc>
                <a:spcPct val="90000"/>
              </a:lnSpc>
            </a:pPr>
            <a:r>
              <a:rPr lang="en-US" sz="2400"/>
              <a:t>In Britian, 15 points</a:t>
            </a:r>
          </a:p>
          <a:p>
            <a:pPr lvl="1">
              <a:lnSpc>
                <a:spcPct val="90000"/>
              </a:lnSpc>
            </a:pPr>
            <a:r>
              <a:rPr lang="en-US" sz="2400"/>
              <a:t>In US, no fixed number of points required</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ADD087E5-87A3-46BC-AFA2-92174EAFCC18}" type="slidenum">
              <a:rPr lang="en-US"/>
              <a:pPr/>
              <a:t>31</a:t>
            </a:fld>
            <a:endParaRPr lang="en-US"/>
          </a:p>
        </p:txBody>
      </p:sp>
      <p:sp>
        <p:nvSpPr>
          <p:cNvPr id="343042" name="Rectangle 2"/>
          <p:cNvSpPr>
            <a:spLocks noGrp="1" noChangeArrowheads="1"/>
          </p:cNvSpPr>
          <p:nvPr>
            <p:ph type="title"/>
          </p:nvPr>
        </p:nvSpPr>
        <p:spPr>
          <a:xfrm>
            <a:off x="609600" y="304800"/>
            <a:ext cx="7772400" cy="609600"/>
          </a:xfrm>
        </p:spPr>
        <p:txBody>
          <a:bodyPr/>
          <a:lstStyle/>
          <a:p>
            <a:r>
              <a:rPr lang="en-US" sz="3200"/>
              <a:t>Passwords</a:t>
            </a:r>
          </a:p>
        </p:txBody>
      </p:sp>
      <p:sp>
        <p:nvSpPr>
          <p:cNvPr id="343043" name="Rectangle 3" descr="Rectangle: Click to edit Master text styles&#10;Second level&#10;Third level&#10;Fourth level&#10;Fifth level"/>
          <p:cNvSpPr>
            <a:spLocks noGrp="1" noChangeArrowheads="1"/>
          </p:cNvSpPr>
          <p:nvPr>
            <p:ph type="body" idx="1"/>
          </p:nvPr>
        </p:nvSpPr>
        <p:spPr>
          <a:xfrm>
            <a:off x="381000" y="1066800"/>
            <a:ext cx="7772400" cy="4114800"/>
          </a:xfrm>
        </p:spPr>
        <p:txBody>
          <a:bodyPr/>
          <a:lstStyle/>
          <a:p>
            <a:r>
              <a:rPr lang="en-US" sz="2800" dirty="0"/>
              <a:t>Passwords are widely-used for user authentication</a:t>
            </a:r>
          </a:p>
          <a:p>
            <a:r>
              <a:rPr lang="en-US" sz="2800" dirty="0"/>
              <a:t>Advantages:</a:t>
            </a:r>
          </a:p>
          <a:p>
            <a:pPr lvl="1"/>
            <a:r>
              <a:rPr lang="en-US" sz="2400" dirty="0"/>
              <a:t>Easy to use, understood by most users</a:t>
            </a:r>
          </a:p>
          <a:p>
            <a:pPr lvl="1"/>
            <a:r>
              <a:rPr lang="en-US" sz="2400" dirty="0"/>
              <a:t>Require no special equipment</a:t>
            </a:r>
          </a:p>
          <a:p>
            <a:pPr lvl="1"/>
            <a:r>
              <a:rPr lang="en-US" sz="2400" dirty="0"/>
              <a:t>Offer an adequate degree of security in many environments</a:t>
            </a:r>
          </a:p>
          <a:p>
            <a:r>
              <a:rPr lang="en-US" sz="2800" dirty="0"/>
              <a:t>Disadvantages:</a:t>
            </a:r>
          </a:p>
          <a:p>
            <a:pPr lvl="1"/>
            <a:r>
              <a:rPr lang="en-US" sz="2400" dirty="0"/>
              <a:t>Users tend to choose passwords that are easy to guess</a:t>
            </a:r>
          </a:p>
          <a:p>
            <a:pPr lvl="1"/>
            <a:r>
              <a:rPr lang="en-US" sz="2400" dirty="0"/>
              <a:t>Many password-cracking tools are available that are excellent at cracking passwords</a:t>
            </a:r>
          </a:p>
          <a:p>
            <a:pPr lvl="1"/>
            <a:r>
              <a:rPr lang="en-US" sz="2400" dirty="0"/>
              <a:t>There are many available on the internet.</a:t>
            </a:r>
          </a:p>
        </p:txBody>
      </p:sp>
    </p:spTree>
    <p:extLst>
      <p:ext uri="{BB962C8B-B14F-4D97-AF65-F5344CB8AC3E}">
        <p14:creationId xmlns:p14="http://schemas.microsoft.com/office/powerpoint/2010/main" val="13975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30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30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30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304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304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304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304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304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30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553200" y="6248400"/>
            <a:ext cx="1905000" cy="457200"/>
          </a:xfrm>
          <a:prstGeom prst="rect">
            <a:avLst/>
          </a:prstGeom>
        </p:spPr>
        <p:txBody>
          <a:bodyPr/>
          <a:lstStyle/>
          <a:p>
            <a:fld id="{948145D7-CAE7-498D-B22A-6F1DCF8EACB3}" type="slidenum">
              <a:rPr lang="en-US"/>
              <a:pPr/>
              <a:t>32</a:t>
            </a:fld>
            <a:endParaRPr lang="en-US"/>
          </a:p>
        </p:txBody>
      </p:sp>
      <p:sp>
        <p:nvSpPr>
          <p:cNvPr id="344066" name="Rectangle 2"/>
          <p:cNvSpPr>
            <a:spLocks noGrp="1" noChangeArrowheads="1"/>
          </p:cNvSpPr>
          <p:nvPr>
            <p:ph type="title"/>
          </p:nvPr>
        </p:nvSpPr>
        <p:spPr/>
        <p:txBody>
          <a:bodyPr/>
          <a:lstStyle/>
          <a:p>
            <a:r>
              <a:rPr lang="en-US" sz="3600" dirty="0" smtClean="0"/>
              <a:t>Originally - Using </a:t>
            </a:r>
            <a:r>
              <a:rPr lang="en-US" sz="3600" dirty="0"/>
              <a:t>Passwords</a:t>
            </a:r>
          </a:p>
        </p:txBody>
      </p:sp>
      <p:sp>
        <p:nvSpPr>
          <p:cNvPr id="344067" name="Rectangle 3" descr="Rectangle: Click to edit Master text styles&#10;Second level&#10;Third level&#10;Fourth level&#10;Fifth level"/>
          <p:cNvSpPr>
            <a:spLocks noGrp="1" noChangeArrowheads="1"/>
          </p:cNvSpPr>
          <p:nvPr>
            <p:ph type="body" idx="1"/>
          </p:nvPr>
        </p:nvSpPr>
        <p:spPr/>
        <p:txBody>
          <a:bodyPr/>
          <a:lstStyle/>
          <a:p>
            <a:r>
              <a:rPr lang="en-US" sz="2800" dirty="0"/>
              <a:t>User enters username and password</a:t>
            </a:r>
          </a:p>
          <a:p>
            <a:r>
              <a:rPr lang="en-US" sz="2800" dirty="0"/>
              <a:t>The operating system consults its table of passwords:</a:t>
            </a:r>
          </a:p>
          <a:p>
            <a:pPr>
              <a:buFont typeface="Wingdings" pitchFamily="2" charset="2"/>
              <a:buNone/>
            </a:pPr>
            <a:endParaRPr lang="en-US" sz="2800" dirty="0"/>
          </a:p>
          <a:p>
            <a:pPr>
              <a:buFont typeface="Wingdings" pitchFamily="2" charset="2"/>
              <a:buNone/>
            </a:pPr>
            <a:endParaRPr lang="en-US" sz="2800" dirty="0"/>
          </a:p>
          <a:p>
            <a:pPr>
              <a:buFont typeface="Wingdings" pitchFamily="2" charset="2"/>
              <a:buNone/>
            </a:pPr>
            <a:endParaRPr lang="en-US" sz="2800" dirty="0"/>
          </a:p>
          <a:p>
            <a:r>
              <a:rPr lang="en-US" sz="2800" dirty="0"/>
              <a:t>Match = user is assigned the corresponding </a:t>
            </a:r>
            <a:r>
              <a:rPr lang="en-US" sz="2800" dirty="0" err="1"/>
              <a:t>uid</a:t>
            </a:r>
            <a:endParaRPr lang="en-US" sz="2800" dirty="0"/>
          </a:p>
          <a:p>
            <a:r>
              <a:rPr lang="en-US" sz="2800" dirty="0"/>
              <a:t>Problem: the table of passwords must be protected</a:t>
            </a:r>
          </a:p>
        </p:txBody>
      </p:sp>
      <p:pic>
        <p:nvPicPr>
          <p:cNvPr id="3440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443" y="2819400"/>
            <a:ext cx="4159250" cy="121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40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B419EFAC-E775-417A-A677-D9BA92ACB4B9}" type="slidenum">
              <a:rPr lang="en-US"/>
              <a:pPr/>
              <a:t>33</a:t>
            </a:fld>
            <a:endParaRPr lang="en-US"/>
          </a:p>
        </p:txBody>
      </p:sp>
      <p:sp>
        <p:nvSpPr>
          <p:cNvPr id="402434" name="Rectangle 2"/>
          <p:cNvSpPr>
            <a:spLocks noGrp="1" noChangeArrowheads="1"/>
          </p:cNvSpPr>
          <p:nvPr>
            <p:ph type="title"/>
          </p:nvPr>
        </p:nvSpPr>
        <p:spPr/>
        <p:txBody>
          <a:bodyPr/>
          <a:lstStyle/>
          <a:p>
            <a:r>
              <a:rPr lang="en-US"/>
              <a:t>Why Passwords?</a:t>
            </a:r>
          </a:p>
        </p:txBody>
      </p:sp>
      <p:sp>
        <p:nvSpPr>
          <p:cNvPr id="402435" name="Rectangle 3" descr="Rectangle: Click to edit Master text styles&#10;Second level&#10;Third level&#10;Fourth level&#10;Fifth level"/>
          <p:cNvSpPr>
            <a:spLocks noGrp="1" noChangeArrowheads="1"/>
          </p:cNvSpPr>
          <p:nvPr>
            <p:ph type="body" idx="1"/>
          </p:nvPr>
        </p:nvSpPr>
        <p:spPr/>
        <p:txBody>
          <a:bodyPr/>
          <a:lstStyle/>
          <a:p>
            <a:r>
              <a:rPr lang="en-US"/>
              <a:t>Why is “something you know” more popular than “something you have” and “something you are”?</a:t>
            </a:r>
          </a:p>
          <a:p>
            <a:r>
              <a:rPr lang="en-US" b="1">
                <a:solidFill>
                  <a:schemeClr val="accent2"/>
                </a:solidFill>
              </a:rPr>
              <a:t>Cost</a:t>
            </a:r>
            <a:r>
              <a:rPr lang="en-US"/>
              <a:t> --- passwords are free</a:t>
            </a:r>
          </a:p>
          <a:p>
            <a:r>
              <a:rPr lang="en-US" b="1">
                <a:solidFill>
                  <a:schemeClr val="accent2"/>
                </a:solidFill>
              </a:rPr>
              <a:t>Convenience</a:t>
            </a:r>
            <a:r>
              <a:rPr lang="en-US"/>
              <a:t> --- easier to reset password than to issue new smartcard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02435">
                                            <p:txEl>
                                              <p:pRg st="0" end="0"/>
                                            </p:txEl>
                                          </p:spTgt>
                                        </p:tgtEl>
                                        <p:attrNameLst>
                                          <p:attrName>style.visibility</p:attrName>
                                        </p:attrNameLst>
                                      </p:cBhvr>
                                      <p:to>
                                        <p:strVal val="visible"/>
                                      </p:to>
                                    </p:set>
                                    <p:animEffect transition="in" filter="box(out)">
                                      <p:cBhvr>
                                        <p:cTn id="7" dur="500"/>
                                        <p:tgtEl>
                                          <p:spTgt spid="40243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02435">
                                            <p:txEl>
                                              <p:pRg st="1" end="1"/>
                                            </p:txEl>
                                          </p:spTgt>
                                        </p:tgtEl>
                                        <p:attrNameLst>
                                          <p:attrName>style.visibility</p:attrName>
                                        </p:attrNameLst>
                                      </p:cBhvr>
                                      <p:to>
                                        <p:strVal val="visible"/>
                                      </p:to>
                                    </p:set>
                                    <p:animEffect transition="in" filter="box(out)">
                                      <p:cBhvr>
                                        <p:cTn id="12" dur="500"/>
                                        <p:tgtEl>
                                          <p:spTgt spid="402435">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02435">
                                            <p:txEl>
                                              <p:pRg st="2" end="2"/>
                                            </p:txEl>
                                          </p:spTgt>
                                        </p:tgtEl>
                                        <p:attrNameLst>
                                          <p:attrName>style.visibility</p:attrName>
                                        </p:attrNameLst>
                                      </p:cBhvr>
                                      <p:to>
                                        <p:strVal val="visible"/>
                                      </p:to>
                                    </p:set>
                                    <p:animEffect transition="in" filter="box(out)">
                                      <p:cBhvr>
                                        <p:cTn id="17" dur="500"/>
                                        <p:tgtEl>
                                          <p:spTgt spid="402435">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5"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4294967295"/>
          </p:nvPr>
        </p:nvSpPr>
        <p:spPr>
          <a:xfrm>
            <a:off x="6553200" y="6248400"/>
            <a:ext cx="1905000" cy="457200"/>
          </a:xfrm>
          <a:prstGeom prst="rect">
            <a:avLst/>
          </a:prstGeom>
        </p:spPr>
        <p:txBody>
          <a:bodyPr/>
          <a:lstStyle/>
          <a:p>
            <a:fld id="{F2315424-4FC4-4E82-B720-7B0A9C73B4B8}" type="slidenum">
              <a:rPr lang="en-US"/>
              <a:pPr/>
              <a:t>34</a:t>
            </a:fld>
            <a:endParaRPr lang="en-US"/>
          </a:p>
        </p:txBody>
      </p:sp>
      <p:sp>
        <p:nvSpPr>
          <p:cNvPr id="453634" name="Rectangle 2"/>
          <p:cNvSpPr>
            <a:spLocks noGrp="1" noChangeArrowheads="1"/>
          </p:cNvSpPr>
          <p:nvPr>
            <p:ph type="title"/>
          </p:nvPr>
        </p:nvSpPr>
        <p:spPr/>
        <p:txBody>
          <a:bodyPr/>
          <a:lstStyle/>
          <a:p>
            <a:r>
              <a:rPr lang="en-US"/>
              <a:t>Fingerprints Comparison</a:t>
            </a:r>
          </a:p>
        </p:txBody>
      </p:sp>
      <p:pic>
        <p:nvPicPr>
          <p:cNvPr id="4536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473450"/>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536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429000"/>
            <a:ext cx="1568450" cy="1568450"/>
          </a:xfrm>
          <a:prstGeom prst="rect">
            <a:avLst/>
          </a:prstGeom>
          <a:noFill/>
          <a:extLst>
            <a:ext uri="{909E8E84-426E-40DD-AFC4-6F175D3DCCD1}">
              <a14:hiddenFill xmlns:a14="http://schemas.microsoft.com/office/drawing/2010/main">
                <a:solidFill>
                  <a:srgbClr val="FFFFFF"/>
                </a:solidFill>
              </a14:hiddenFill>
            </a:ext>
          </a:extLst>
        </p:spPr>
      </p:pic>
      <p:pic>
        <p:nvPicPr>
          <p:cNvPr id="45363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3473450"/>
            <a:ext cx="1568450" cy="1568450"/>
          </a:xfrm>
          <a:prstGeom prst="rect">
            <a:avLst/>
          </a:prstGeom>
          <a:noFill/>
          <a:extLst>
            <a:ext uri="{909E8E84-426E-40DD-AFC4-6F175D3DCCD1}">
              <a14:hiddenFill xmlns:a14="http://schemas.microsoft.com/office/drawing/2010/main">
                <a:solidFill>
                  <a:srgbClr val="FFFFFF"/>
                </a:solidFill>
              </a14:hiddenFill>
            </a:ext>
          </a:extLst>
        </p:spPr>
      </p:pic>
      <p:sp>
        <p:nvSpPr>
          <p:cNvPr id="453638" name="Rectangle 6"/>
          <p:cNvSpPr>
            <a:spLocks noChangeArrowheads="1"/>
          </p:cNvSpPr>
          <p:nvPr/>
        </p:nvSpPr>
        <p:spPr bwMode="auto">
          <a:xfrm>
            <a:off x="434975" y="5149850"/>
            <a:ext cx="20796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Comic Sans MS" pitchFamily="66" charset="0"/>
              </a:rPr>
              <a:t>Loop (double)</a:t>
            </a:r>
          </a:p>
        </p:txBody>
      </p:sp>
      <p:sp>
        <p:nvSpPr>
          <p:cNvPr id="453639" name="Rectangle 7"/>
          <p:cNvSpPr>
            <a:spLocks noChangeArrowheads="1"/>
          </p:cNvSpPr>
          <p:nvPr/>
        </p:nvSpPr>
        <p:spPr bwMode="auto">
          <a:xfrm>
            <a:off x="3886200" y="5149850"/>
            <a:ext cx="10668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Comic Sans MS" pitchFamily="66" charset="0"/>
              </a:rPr>
              <a:t>Whorl</a:t>
            </a:r>
          </a:p>
        </p:txBody>
      </p:sp>
      <p:sp>
        <p:nvSpPr>
          <p:cNvPr id="453640" name="Rectangle 8"/>
          <p:cNvSpPr>
            <a:spLocks noChangeArrowheads="1"/>
          </p:cNvSpPr>
          <p:nvPr/>
        </p:nvSpPr>
        <p:spPr bwMode="auto">
          <a:xfrm>
            <a:off x="6894513" y="5149850"/>
            <a:ext cx="8858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Comic Sans MS" pitchFamily="66" charset="0"/>
              </a:rPr>
              <a:t>Arch</a:t>
            </a:r>
          </a:p>
        </p:txBody>
      </p:sp>
      <p:sp>
        <p:nvSpPr>
          <p:cNvPr id="453641" name="Rectangle 9"/>
          <p:cNvSpPr>
            <a:spLocks noGrp="1" noChangeArrowheads="1"/>
          </p:cNvSpPr>
          <p:nvPr>
            <p:ph type="body" idx="1"/>
          </p:nvPr>
        </p:nvSpPr>
        <p:spPr>
          <a:xfrm>
            <a:off x="838200" y="2057400"/>
            <a:ext cx="7772400" cy="1219200"/>
          </a:xfrm>
          <a:noFill/>
          <a:ln/>
        </p:spPr>
        <p:txBody>
          <a:bodyPr/>
          <a:lstStyle/>
          <a:p>
            <a:r>
              <a:rPr lang="en-US" sz="2800"/>
              <a:t>Examples of loops, whorls and arches</a:t>
            </a:r>
          </a:p>
          <a:p>
            <a:r>
              <a:rPr lang="en-US" sz="2800"/>
              <a:t>Minutia extracted from these features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553200" y="6248400"/>
            <a:ext cx="1905000" cy="457200"/>
          </a:xfrm>
          <a:prstGeom prst="rect">
            <a:avLst/>
          </a:prstGeom>
        </p:spPr>
        <p:txBody>
          <a:bodyPr/>
          <a:lstStyle/>
          <a:p>
            <a:fld id="{E11DBF43-78A6-4937-9AA5-9E99BB404056}" type="slidenum">
              <a:rPr lang="en-US"/>
              <a:pPr/>
              <a:t>35</a:t>
            </a:fld>
            <a:endParaRPr lang="en-US"/>
          </a:p>
        </p:txBody>
      </p:sp>
      <p:sp>
        <p:nvSpPr>
          <p:cNvPr id="454658" name="Rectangle 2"/>
          <p:cNvSpPr>
            <a:spLocks noGrp="1" noChangeArrowheads="1"/>
          </p:cNvSpPr>
          <p:nvPr>
            <p:ph type="title"/>
          </p:nvPr>
        </p:nvSpPr>
        <p:spPr/>
        <p:txBody>
          <a:bodyPr/>
          <a:lstStyle/>
          <a:p>
            <a:r>
              <a:rPr lang="en-US"/>
              <a:t>Fingerprint Biometric</a:t>
            </a:r>
          </a:p>
        </p:txBody>
      </p:sp>
      <p:sp>
        <p:nvSpPr>
          <p:cNvPr id="454659" name="Rectangle 3" descr="Rectangle: Click to edit Master text styles&#10;Second level&#10;Third level&#10;Fourth level&#10;Fifth level"/>
          <p:cNvSpPr>
            <a:spLocks noGrp="1" noChangeArrowheads="1"/>
          </p:cNvSpPr>
          <p:nvPr>
            <p:ph type="body" idx="1"/>
          </p:nvPr>
        </p:nvSpPr>
        <p:spPr>
          <a:xfrm>
            <a:off x="685800" y="4419600"/>
            <a:ext cx="7848600" cy="1676400"/>
          </a:xfrm>
        </p:spPr>
        <p:txBody>
          <a:bodyPr/>
          <a:lstStyle/>
          <a:p>
            <a:pPr>
              <a:lnSpc>
                <a:spcPct val="90000"/>
              </a:lnSpc>
            </a:pPr>
            <a:r>
              <a:rPr lang="en-US" sz="2800"/>
              <a:t>Image of fingerprint captured</a:t>
            </a:r>
          </a:p>
          <a:p>
            <a:pPr>
              <a:lnSpc>
                <a:spcPct val="90000"/>
              </a:lnSpc>
            </a:pPr>
            <a:r>
              <a:rPr lang="en-US" sz="2800"/>
              <a:t>Image enhanced</a:t>
            </a:r>
          </a:p>
          <a:p>
            <a:pPr>
              <a:lnSpc>
                <a:spcPct val="90000"/>
              </a:lnSpc>
            </a:pPr>
            <a:r>
              <a:rPr lang="en-US" sz="2800"/>
              <a:t>The minutia are identified</a:t>
            </a:r>
          </a:p>
        </p:txBody>
      </p:sp>
      <p:pic>
        <p:nvPicPr>
          <p:cNvPr id="4546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263" y="1905000"/>
            <a:ext cx="6281737" cy="2171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553200" y="6248400"/>
            <a:ext cx="1905000" cy="457200"/>
          </a:xfrm>
          <a:prstGeom prst="rect">
            <a:avLst/>
          </a:prstGeom>
        </p:spPr>
        <p:txBody>
          <a:bodyPr/>
          <a:lstStyle/>
          <a:p>
            <a:fld id="{6D2940E6-4089-48B2-B750-18768D4B4F98}" type="slidenum">
              <a:rPr lang="en-US"/>
              <a:pPr/>
              <a:t>36</a:t>
            </a:fld>
            <a:endParaRPr lang="en-US"/>
          </a:p>
        </p:txBody>
      </p:sp>
      <p:sp>
        <p:nvSpPr>
          <p:cNvPr id="455682" name="Rectangle 2"/>
          <p:cNvSpPr>
            <a:spLocks noGrp="1" noChangeArrowheads="1"/>
          </p:cNvSpPr>
          <p:nvPr>
            <p:ph type="title"/>
          </p:nvPr>
        </p:nvSpPr>
        <p:spPr/>
        <p:txBody>
          <a:bodyPr/>
          <a:lstStyle/>
          <a:p>
            <a:r>
              <a:rPr lang="en-US"/>
              <a:t>Fingerprint Biometric</a:t>
            </a:r>
          </a:p>
        </p:txBody>
      </p:sp>
      <p:sp>
        <p:nvSpPr>
          <p:cNvPr id="455683" name="Rectangle 3" descr="Rectangle: Click to edit Master text styles&#10;Second level&#10;Third level&#10;Fourth level&#10;Fifth level"/>
          <p:cNvSpPr>
            <a:spLocks noGrp="1" noChangeArrowheads="1"/>
          </p:cNvSpPr>
          <p:nvPr>
            <p:ph type="body" idx="1"/>
          </p:nvPr>
        </p:nvSpPr>
        <p:spPr>
          <a:xfrm>
            <a:off x="838200" y="4495800"/>
            <a:ext cx="7772400" cy="1524000"/>
          </a:xfrm>
        </p:spPr>
        <p:txBody>
          <a:bodyPr/>
          <a:lstStyle/>
          <a:p>
            <a:pPr>
              <a:lnSpc>
                <a:spcPct val="90000"/>
              </a:lnSpc>
            </a:pPr>
            <a:r>
              <a:rPr lang="en-US" sz="2800"/>
              <a:t>Extracted minutia are compared with the supposed user’s minutia stored in database</a:t>
            </a:r>
          </a:p>
          <a:p>
            <a:pPr>
              <a:lnSpc>
                <a:spcPct val="90000"/>
              </a:lnSpc>
            </a:pPr>
            <a:r>
              <a:rPr lang="en-US" sz="2800"/>
              <a:t>Look for a statistical match</a:t>
            </a:r>
          </a:p>
        </p:txBody>
      </p:sp>
      <p:pic>
        <p:nvPicPr>
          <p:cNvPr id="45568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1676400"/>
            <a:ext cx="5373688" cy="2574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553200" y="6248400"/>
            <a:ext cx="1905000" cy="457200"/>
          </a:xfrm>
          <a:prstGeom prst="rect">
            <a:avLst/>
          </a:prstGeom>
        </p:spPr>
        <p:txBody>
          <a:bodyPr/>
          <a:lstStyle/>
          <a:p>
            <a:fld id="{4DD9F846-71B1-466A-983E-6D1BA6865AE5}" type="slidenum">
              <a:rPr lang="en-US"/>
              <a:pPr/>
              <a:t>37</a:t>
            </a:fld>
            <a:endParaRPr lang="en-US"/>
          </a:p>
        </p:txBody>
      </p:sp>
      <p:sp>
        <p:nvSpPr>
          <p:cNvPr id="456706" name="Rectangle 2"/>
          <p:cNvSpPr>
            <a:spLocks noGrp="1" noChangeArrowheads="1"/>
          </p:cNvSpPr>
          <p:nvPr>
            <p:ph type="title"/>
          </p:nvPr>
        </p:nvSpPr>
        <p:spPr/>
        <p:txBody>
          <a:bodyPr/>
          <a:lstStyle/>
          <a:p>
            <a:r>
              <a:rPr lang="en-US"/>
              <a:t>Hand Geometry</a:t>
            </a:r>
          </a:p>
        </p:txBody>
      </p:sp>
      <p:pic>
        <p:nvPicPr>
          <p:cNvPr id="456707"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5715000" y="2209800"/>
            <a:ext cx="3276600" cy="3181350"/>
          </a:xfrm>
          <a:noFill/>
          <a:extLst>
            <a:ext uri="{909E8E84-426E-40DD-AFC4-6F175D3DCCD1}">
              <a14:hiddenFill xmlns:a14="http://schemas.microsoft.com/office/drawing/2010/main">
                <a:blipFill dpi="0" rotWithShape="0">
                  <a:blip/>
                  <a:srcRect/>
                  <a:stretch>
                    <a:fillRect/>
                  </a:stretch>
                </a:blipFill>
              </a14:hiddenFill>
            </a:ext>
          </a:extLst>
        </p:spPr>
      </p:pic>
      <p:sp>
        <p:nvSpPr>
          <p:cNvPr id="456708" name="Rectangle 4"/>
          <p:cNvSpPr>
            <a:spLocks noChangeArrowheads="1"/>
          </p:cNvSpPr>
          <p:nvPr/>
        </p:nvSpPr>
        <p:spPr bwMode="auto">
          <a:xfrm>
            <a:off x="381000" y="1752600"/>
            <a:ext cx="5181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85000"/>
              </a:lnSpc>
              <a:spcBef>
                <a:spcPct val="20000"/>
              </a:spcBef>
              <a:buClr>
                <a:schemeClr val="hlink"/>
              </a:buClr>
              <a:buSzPct val="110000"/>
              <a:buFont typeface="Wingdings" pitchFamily="2" charset="2"/>
              <a:buBlip>
                <a:blip r:embed="rId3"/>
              </a:buBlip>
            </a:pPr>
            <a:r>
              <a:rPr lang="en-US" sz="2800"/>
              <a:t>Popular form of biometric</a:t>
            </a:r>
          </a:p>
          <a:p>
            <a:pPr marL="342900" indent="-342900">
              <a:lnSpc>
                <a:spcPct val="85000"/>
              </a:lnSpc>
              <a:spcBef>
                <a:spcPct val="20000"/>
              </a:spcBef>
              <a:buClr>
                <a:schemeClr val="hlink"/>
              </a:buClr>
              <a:buSzPct val="110000"/>
              <a:buFont typeface="Wingdings" pitchFamily="2" charset="2"/>
              <a:buBlip>
                <a:blip r:embed="rId3"/>
              </a:buBlip>
            </a:pPr>
            <a:r>
              <a:rPr lang="en-US" sz="2800"/>
              <a:t>Measures shape of hand</a:t>
            </a:r>
          </a:p>
          <a:p>
            <a:pPr marL="742950" lvl="1" indent="-285750">
              <a:lnSpc>
                <a:spcPct val="85000"/>
              </a:lnSpc>
              <a:spcBef>
                <a:spcPct val="20000"/>
              </a:spcBef>
              <a:buClr>
                <a:schemeClr val="tx1"/>
              </a:buClr>
              <a:buSzPct val="60000"/>
              <a:buFont typeface="Wingdings" pitchFamily="2" charset="2"/>
              <a:buChar char="n"/>
            </a:pPr>
            <a:r>
              <a:rPr lang="en-US"/>
              <a:t>Width of hand, fingers</a:t>
            </a:r>
          </a:p>
          <a:p>
            <a:pPr marL="742950" lvl="1" indent="-285750">
              <a:lnSpc>
                <a:spcPct val="85000"/>
              </a:lnSpc>
              <a:spcBef>
                <a:spcPct val="20000"/>
              </a:spcBef>
              <a:buClr>
                <a:schemeClr val="tx1"/>
              </a:buClr>
              <a:buSzPct val="60000"/>
              <a:buFont typeface="Wingdings" pitchFamily="2" charset="2"/>
              <a:buChar char="n"/>
            </a:pPr>
            <a:r>
              <a:rPr lang="en-US"/>
              <a:t>Length of fingers, etc.</a:t>
            </a:r>
          </a:p>
          <a:p>
            <a:pPr marL="342900" indent="-342900">
              <a:lnSpc>
                <a:spcPct val="85000"/>
              </a:lnSpc>
              <a:spcBef>
                <a:spcPct val="20000"/>
              </a:spcBef>
              <a:buClr>
                <a:schemeClr val="hlink"/>
              </a:buClr>
              <a:buSzPct val="110000"/>
              <a:buFont typeface="Wingdings" pitchFamily="2" charset="2"/>
              <a:buBlip>
                <a:blip r:embed="rId3"/>
              </a:buBlip>
            </a:pPr>
            <a:r>
              <a:rPr lang="en-US" sz="2800"/>
              <a:t>Human hand not unique</a:t>
            </a:r>
          </a:p>
          <a:p>
            <a:pPr marL="342900" indent="-342900">
              <a:lnSpc>
                <a:spcPct val="85000"/>
              </a:lnSpc>
              <a:spcBef>
                <a:spcPct val="20000"/>
              </a:spcBef>
              <a:buClr>
                <a:schemeClr val="hlink"/>
              </a:buClr>
              <a:buSzPct val="110000"/>
              <a:buFont typeface="Wingdings" pitchFamily="2" charset="2"/>
              <a:buBlip>
                <a:blip r:embed="rId3"/>
              </a:buBlip>
            </a:pPr>
            <a:r>
              <a:rPr lang="en-US" sz="2800"/>
              <a:t>Hand geometry sufficient for many situations</a:t>
            </a:r>
          </a:p>
          <a:p>
            <a:pPr marL="342900" indent="-342900">
              <a:lnSpc>
                <a:spcPct val="85000"/>
              </a:lnSpc>
              <a:spcBef>
                <a:spcPct val="20000"/>
              </a:spcBef>
              <a:buClr>
                <a:schemeClr val="hlink"/>
              </a:buClr>
              <a:buSzPct val="110000"/>
              <a:buFont typeface="Wingdings" pitchFamily="2" charset="2"/>
              <a:buBlip>
                <a:blip r:embed="rId3"/>
              </a:buBlip>
            </a:pPr>
            <a:r>
              <a:rPr lang="en-US" sz="2800"/>
              <a:t>Suitable for authentication</a:t>
            </a:r>
          </a:p>
          <a:p>
            <a:pPr marL="342900" indent="-342900">
              <a:lnSpc>
                <a:spcPct val="85000"/>
              </a:lnSpc>
              <a:spcBef>
                <a:spcPct val="20000"/>
              </a:spcBef>
              <a:buClr>
                <a:schemeClr val="hlink"/>
              </a:buClr>
              <a:buSzPct val="110000"/>
              <a:buFont typeface="Wingdings" pitchFamily="2" charset="2"/>
              <a:buBlip>
                <a:blip r:embed="rId3"/>
              </a:buBlip>
            </a:pPr>
            <a:r>
              <a:rPr lang="en-US" sz="2800"/>
              <a:t>Not useful for ID problem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794D2FAF-2EFF-468A-A526-2A88B8060ACD}" type="slidenum">
              <a:rPr lang="en-US"/>
              <a:pPr/>
              <a:t>38</a:t>
            </a:fld>
            <a:endParaRPr lang="en-US"/>
          </a:p>
        </p:txBody>
      </p:sp>
      <p:sp>
        <p:nvSpPr>
          <p:cNvPr id="457730" name="Rectangle 2"/>
          <p:cNvSpPr>
            <a:spLocks noGrp="1" noChangeArrowheads="1"/>
          </p:cNvSpPr>
          <p:nvPr>
            <p:ph type="title"/>
          </p:nvPr>
        </p:nvSpPr>
        <p:spPr/>
        <p:txBody>
          <a:bodyPr/>
          <a:lstStyle/>
          <a:p>
            <a:r>
              <a:rPr lang="en-US"/>
              <a:t>Hand Geometry</a:t>
            </a:r>
          </a:p>
        </p:txBody>
      </p:sp>
      <p:sp>
        <p:nvSpPr>
          <p:cNvPr id="457731"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sz="2800"/>
              <a:t>Advantages</a:t>
            </a:r>
          </a:p>
          <a:p>
            <a:pPr lvl="1">
              <a:lnSpc>
                <a:spcPct val="90000"/>
              </a:lnSpc>
            </a:pPr>
            <a:r>
              <a:rPr lang="en-US" sz="2400"/>
              <a:t>Quick</a:t>
            </a:r>
          </a:p>
          <a:p>
            <a:pPr lvl="1">
              <a:lnSpc>
                <a:spcPct val="90000"/>
              </a:lnSpc>
            </a:pPr>
            <a:r>
              <a:rPr lang="en-US" sz="2400"/>
              <a:t>5 seconds for recognition</a:t>
            </a:r>
          </a:p>
          <a:p>
            <a:pPr lvl="1">
              <a:lnSpc>
                <a:spcPct val="90000"/>
              </a:lnSpc>
            </a:pPr>
            <a:r>
              <a:rPr lang="en-US" sz="2400"/>
              <a:t>1 minute for enrollment</a:t>
            </a:r>
          </a:p>
          <a:p>
            <a:pPr lvl="1">
              <a:lnSpc>
                <a:spcPct val="90000"/>
              </a:lnSpc>
            </a:pPr>
            <a:r>
              <a:rPr lang="en-US" sz="2400"/>
              <a:t> Hands symmetric (use other hand backwards)</a:t>
            </a:r>
          </a:p>
          <a:p>
            <a:pPr>
              <a:lnSpc>
                <a:spcPct val="90000"/>
              </a:lnSpc>
            </a:pPr>
            <a:r>
              <a:rPr lang="en-US" sz="2800"/>
              <a:t>Disadvantages</a:t>
            </a:r>
          </a:p>
          <a:p>
            <a:pPr lvl="1">
              <a:lnSpc>
                <a:spcPct val="90000"/>
              </a:lnSpc>
            </a:pPr>
            <a:r>
              <a:rPr lang="en-US" sz="2400"/>
              <a:t>Cannot use on young or old</a:t>
            </a:r>
          </a:p>
          <a:p>
            <a:pPr lvl="1">
              <a:lnSpc>
                <a:spcPct val="90000"/>
              </a:lnSpc>
            </a:pPr>
            <a:r>
              <a:rPr lang="en-US" sz="2400"/>
              <a:t>Relatively high equal error rate</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4294967295"/>
          </p:nvPr>
        </p:nvSpPr>
        <p:spPr>
          <a:xfrm>
            <a:off x="6553200" y="6248400"/>
            <a:ext cx="1905000" cy="457200"/>
          </a:xfrm>
          <a:prstGeom prst="rect">
            <a:avLst/>
          </a:prstGeom>
        </p:spPr>
        <p:txBody>
          <a:bodyPr/>
          <a:lstStyle/>
          <a:p>
            <a:fld id="{73E8255B-46DC-468C-9231-CDD154A80EAC}" type="slidenum">
              <a:rPr lang="en-US"/>
              <a:pPr/>
              <a:t>39</a:t>
            </a:fld>
            <a:endParaRPr lang="en-US"/>
          </a:p>
        </p:txBody>
      </p:sp>
      <p:sp>
        <p:nvSpPr>
          <p:cNvPr id="458754" name="Rectangle 2"/>
          <p:cNvSpPr>
            <a:spLocks noGrp="1" noChangeArrowheads="1"/>
          </p:cNvSpPr>
          <p:nvPr>
            <p:ph type="title"/>
          </p:nvPr>
        </p:nvSpPr>
        <p:spPr>
          <a:xfrm>
            <a:off x="685800" y="381000"/>
            <a:ext cx="7772400" cy="1143000"/>
          </a:xfrm>
        </p:spPr>
        <p:txBody>
          <a:bodyPr/>
          <a:lstStyle/>
          <a:p>
            <a:r>
              <a:rPr lang="en-US"/>
              <a:t>Iris Patterns</a:t>
            </a:r>
          </a:p>
        </p:txBody>
      </p:sp>
      <p:pic>
        <p:nvPicPr>
          <p:cNvPr id="458755" name="Picture 3" descr="iris(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2057400"/>
            <a:ext cx="1687513"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87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2286000"/>
            <a:ext cx="20574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87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524000"/>
            <a:ext cx="3276600" cy="2460625"/>
          </a:xfrm>
          <a:prstGeom prst="rect">
            <a:avLst/>
          </a:prstGeom>
          <a:noFill/>
          <a:extLst>
            <a:ext uri="{909E8E84-426E-40DD-AFC4-6F175D3DCCD1}">
              <a14:hiddenFill xmlns:a14="http://schemas.microsoft.com/office/drawing/2010/main">
                <a:solidFill>
                  <a:srgbClr val="FFFFFF"/>
                </a:solidFill>
              </a14:hiddenFill>
            </a:ext>
          </a:extLst>
        </p:spPr>
      </p:pic>
      <p:sp>
        <p:nvSpPr>
          <p:cNvPr id="458758" name="Rectangle 6"/>
          <p:cNvSpPr>
            <a:spLocks noGrp="1" noChangeArrowheads="1"/>
          </p:cNvSpPr>
          <p:nvPr>
            <p:ph type="body" idx="1"/>
          </p:nvPr>
        </p:nvSpPr>
        <p:spPr>
          <a:xfrm>
            <a:off x="685800" y="4114800"/>
            <a:ext cx="7772400" cy="2057400"/>
          </a:xfrm>
          <a:noFill/>
          <a:ln/>
        </p:spPr>
        <p:txBody>
          <a:bodyPr/>
          <a:lstStyle/>
          <a:p>
            <a:pPr>
              <a:lnSpc>
                <a:spcPct val="85000"/>
              </a:lnSpc>
            </a:pPr>
            <a:r>
              <a:rPr lang="en-US" sz="2800"/>
              <a:t>Iris pattern development is “chaotic”</a:t>
            </a:r>
          </a:p>
          <a:p>
            <a:pPr>
              <a:lnSpc>
                <a:spcPct val="85000"/>
              </a:lnSpc>
            </a:pPr>
            <a:r>
              <a:rPr lang="en-US" sz="2800"/>
              <a:t>Little or no genetic influence</a:t>
            </a:r>
          </a:p>
          <a:p>
            <a:pPr>
              <a:lnSpc>
                <a:spcPct val="85000"/>
              </a:lnSpc>
            </a:pPr>
            <a:r>
              <a:rPr lang="en-US" sz="2800"/>
              <a:t>Different even for identical twins</a:t>
            </a:r>
          </a:p>
          <a:p>
            <a:pPr>
              <a:lnSpc>
                <a:spcPct val="85000"/>
              </a:lnSpc>
            </a:pPr>
            <a:r>
              <a:rPr lang="en-US" sz="2800"/>
              <a:t>Pattern is stable through lifetime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via Barcodes</a:t>
            </a:r>
            <a:endParaRPr lang="en-US" dirty="0"/>
          </a:p>
        </p:txBody>
      </p:sp>
      <p:sp>
        <p:nvSpPr>
          <p:cNvPr id="3" name="Content Placeholder 2"/>
          <p:cNvSpPr>
            <a:spLocks noGrp="1"/>
          </p:cNvSpPr>
          <p:nvPr>
            <p:ph sz="half" idx="1"/>
          </p:nvPr>
        </p:nvSpPr>
        <p:spPr>
          <a:xfrm>
            <a:off x="304800" y="1371600"/>
            <a:ext cx="8610600" cy="3962400"/>
          </a:xfrm>
        </p:spPr>
        <p:txBody>
          <a:bodyPr/>
          <a:lstStyle/>
          <a:p>
            <a:r>
              <a:rPr lang="en-US" sz="2000" dirty="0" smtClean="0"/>
              <a:t>Since 2005, the airline industry has been incorporating two-dimensional barcodes into boarding passes, which are created at flight check-in and scanned before boarding. </a:t>
            </a:r>
          </a:p>
          <a:p>
            <a:r>
              <a:rPr lang="en-US" sz="2000" dirty="0" smtClean="0"/>
              <a:t>In most cases, the barcode is encoded with an internal unique identifier that allows airport security to look up the corresponding passenger’s record with that airline. </a:t>
            </a:r>
          </a:p>
          <a:p>
            <a:r>
              <a:rPr lang="en-US" sz="2000" dirty="0" smtClean="0"/>
              <a:t>Staff then verifies that the boarding pass was in fact purchased in that person’s name (using the airline’s database), and that the person can provide photo identification. </a:t>
            </a:r>
          </a:p>
          <a:p>
            <a:r>
              <a:rPr lang="en-US" sz="2000" dirty="0" smtClean="0"/>
              <a:t>In most other applications, however, barcodes provide convenience but not security. Since barcodes are simply images, they are extremely easy to duplicate.</a:t>
            </a:r>
            <a:endParaRPr lang="en-US" sz="20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4</a:t>
            </a:fld>
            <a:endParaRPr lang="en-US"/>
          </a:p>
        </p:txBody>
      </p:sp>
      <p:pic>
        <p:nvPicPr>
          <p:cNvPr id="83970" name="Picture 2"/>
          <p:cNvPicPr>
            <a:picLocks noGrp="1" noChangeAspect="1" noChangeArrowheads="1"/>
          </p:cNvPicPr>
          <p:nvPr>
            <p:ph sz="half" idx="2"/>
          </p:nvPr>
        </p:nvPicPr>
        <p:blipFill>
          <a:blip r:embed="rId2" cstate="print"/>
          <a:srcRect t="18210"/>
          <a:stretch>
            <a:fillRect/>
          </a:stretch>
        </p:blipFill>
        <p:spPr bwMode="auto">
          <a:xfrm>
            <a:off x="2743200" y="5108008"/>
            <a:ext cx="4038600" cy="1368992"/>
          </a:xfrm>
          <a:prstGeom prst="rect">
            <a:avLst/>
          </a:prstGeom>
          <a:ln>
            <a:noFill/>
          </a:ln>
          <a:effectLst>
            <a:outerShdw blurRad="190500" algn="tl" rotWithShape="0">
              <a:srgbClr val="000000">
                <a:alpha val="70000"/>
              </a:srgbClr>
            </a:outerShdw>
          </a:effectLst>
        </p:spPr>
      </p:pic>
      <p:sp>
        <p:nvSpPr>
          <p:cNvPr id="7" name="TextBox 6"/>
          <p:cNvSpPr txBox="1"/>
          <p:nvPr/>
        </p:nvSpPr>
        <p:spPr>
          <a:xfrm>
            <a:off x="3124200" y="6553200"/>
            <a:ext cx="3642344" cy="215444"/>
          </a:xfrm>
          <a:prstGeom prst="rect">
            <a:avLst/>
          </a:prstGeom>
          <a:noFill/>
        </p:spPr>
        <p:txBody>
          <a:bodyPr wrap="none" rtlCol="0">
            <a:spAutoFit/>
          </a:bodyPr>
          <a:lstStyle/>
          <a:p>
            <a:r>
              <a:rPr lang="en-US" sz="800" dirty="0" smtClean="0"/>
              <a:t>Public domain image from http://commons.wikimedia.org/wiki/File:Bpass.jpg</a:t>
            </a:r>
            <a:endParaRPr lang="en-US" sz="800" dirty="0"/>
          </a:p>
        </p:txBody>
      </p:sp>
      <p:sp>
        <p:nvSpPr>
          <p:cNvPr id="8" name="TextBox 7"/>
          <p:cNvSpPr txBox="1"/>
          <p:nvPr/>
        </p:nvSpPr>
        <p:spPr>
          <a:xfrm>
            <a:off x="7315200" y="5282625"/>
            <a:ext cx="1777923" cy="584775"/>
          </a:xfrm>
          <a:prstGeom prst="rect">
            <a:avLst/>
          </a:prstGeom>
          <a:noFill/>
        </p:spPr>
        <p:txBody>
          <a:bodyPr wrap="none" rtlCol="0">
            <a:spAutoFit/>
          </a:bodyPr>
          <a:lstStyle/>
          <a:p>
            <a:r>
              <a:rPr lang="en-US" sz="1600" dirty="0" smtClean="0"/>
              <a:t>Two-dimensional </a:t>
            </a:r>
          </a:p>
          <a:p>
            <a:r>
              <a:rPr lang="en-US" sz="1600" dirty="0" smtClean="0"/>
              <a:t>barcode</a:t>
            </a:r>
            <a:endParaRPr lang="en-US" sz="1600" dirty="0"/>
          </a:p>
        </p:txBody>
      </p:sp>
      <p:cxnSp>
        <p:nvCxnSpPr>
          <p:cNvPr id="10" name="Straight Arrow Connector 9"/>
          <p:cNvCxnSpPr>
            <a:stCxn id="8" idx="1"/>
            <a:endCxn id="11" idx="6"/>
          </p:cNvCxnSpPr>
          <p:nvPr/>
        </p:nvCxnSpPr>
        <p:spPr>
          <a:xfrm rot="10800000" flipV="1">
            <a:off x="5715000" y="5575012"/>
            <a:ext cx="1600200" cy="101887"/>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5029200" y="5029200"/>
            <a:ext cx="685800" cy="129540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9A4FA406-F2BF-4FBA-9C9F-B5D1EC68C4FA}" type="slidenum">
              <a:rPr lang="en-US"/>
              <a:pPr/>
              <a:t>40</a:t>
            </a:fld>
            <a:endParaRPr lang="en-US"/>
          </a:p>
        </p:txBody>
      </p:sp>
      <p:sp>
        <p:nvSpPr>
          <p:cNvPr id="459778" name="Rectangle 2"/>
          <p:cNvSpPr>
            <a:spLocks noGrp="1" noChangeArrowheads="1"/>
          </p:cNvSpPr>
          <p:nvPr>
            <p:ph type="title"/>
          </p:nvPr>
        </p:nvSpPr>
        <p:spPr/>
        <p:txBody>
          <a:bodyPr/>
          <a:lstStyle/>
          <a:p>
            <a:r>
              <a:rPr lang="en-US"/>
              <a:t>Iris Recognition: History</a:t>
            </a:r>
          </a:p>
        </p:txBody>
      </p:sp>
      <p:sp>
        <p:nvSpPr>
          <p:cNvPr id="459779" name="Rectangle 3" descr="Rectangle: Click to edit Master text styles&#10;Second level&#10;Third level&#10;Fourth level&#10;Fifth level"/>
          <p:cNvSpPr>
            <a:spLocks noGrp="1" noChangeArrowheads="1"/>
          </p:cNvSpPr>
          <p:nvPr>
            <p:ph type="body" idx="1"/>
          </p:nvPr>
        </p:nvSpPr>
        <p:spPr>
          <a:xfrm>
            <a:off x="685800" y="1828800"/>
            <a:ext cx="7772400" cy="4267200"/>
          </a:xfrm>
        </p:spPr>
        <p:txBody>
          <a:bodyPr/>
          <a:lstStyle/>
          <a:p>
            <a:r>
              <a:rPr lang="en-US"/>
              <a:t>1936 --- suggested by Frank Burch</a:t>
            </a:r>
          </a:p>
          <a:p>
            <a:r>
              <a:rPr lang="en-US"/>
              <a:t>1980s --- James Bond films</a:t>
            </a:r>
          </a:p>
          <a:p>
            <a:r>
              <a:rPr lang="en-US"/>
              <a:t>1986 --- first patent appeared</a:t>
            </a:r>
          </a:p>
          <a:p>
            <a:r>
              <a:rPr lang="en-US"/>
              <a:t>1994 --- John Daugman patented current best approach</a:t>
            </a:r>
          </a:p>
          <a:p>
            <a:pPr lvl="1"/>
            <a:r>
              <a:rPr lang="en-US"/>
              <a:t>Patent owned by Iridian Technologies</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4294967295"/>
          </p:nvPr>
        </p:nvSpPr>
        <p:spPr>
          <a:xfrm>
            <a:off x="6553200" y="6248400"/>
            <a:ext cx="1905000" cy="457200"/>
          </a:xfrm>
          <a:prstGeom prst="rect">
            <a:avLst/>
          </a:prstGeom>
        </p:spPr>
        <p:txBody>
          <a:bodyPr/>
          <a:lstStyle/>
          <a:p>
            <a:fld id="{D65569D9-7629-4E04-8D2B-790AE4E03C94}" type="slidenum">
              <a:rPr lang="en-US"/>
              <a:pPr/>
              <a:t>41</a:t>
            </a:fld>
            <a:endParaRPr lang="en-US"/>
          </a:p>
        </p:txBody>
      </p:sp>
      <p:sp>
        <p:nvSpPr>
          <p:cNvPr id="460802" name="Rectangle 2"/>
          <p:cNvSpPr>
            <a:spLocks noGrp="1" noChangeArrowheads="1"/>
          </p:cNvSpPr>
          <p:nvPr>
            <p:ph type="title"/>
          </p:nvPr>
        </p:nvSpPr>
        <p:spPr/>
        <p:txBody>
          <a:bodyPr/>
          <a:lstStyle/>
          <a:p>
            <a:r>
              <a:rPr lang="en-US"/>
              <a:t>Iris Scan</a:t>
            </a:r>
          </a:p>
        </p:txBody>
      </p:sp>
      <p:sp>
        <p:nvSpPr>
          <p:cNvPr id="460803" name="Rectangle 3" descr="Rectangle: Click to edit Master text styles&#10;Second level&#10;Third level&#10;Fourth level&#10;Fifth level"/>
          <p:cNvSpPr>
            <a:spLocks noGrp="1" noChangeArrowheads="1"/>
          </p:cNvSpPr>
          <p:nvPr>
            <p:ph type="body" idx="1"/>
          </p:nvPr>
        </p:nvSpPr>
        <p:spPr>
          <a:xfrm>
            <a:off x="685800" y="1676400"/>
            <a:ext cx="4495800" cy="3048000"/>
          </a:xfrm>
        </p:spPr>
        <p:txBody>
          <a:bodyPr/>
          <a:lstStyle/>
          <a:p>
            <a:r>
              <a:rPr lang="en-US" sz="2800"/>
              <a:t>Scanner locates iris</a:t>
            </a:r>
          </a:p>
          <a:p>
            <a:r>
              <a:rPr lang="en-US" sz="2800"/>
              <a:t>Take b/w photo</a:t>
            </a:r>
          </a:p>
          <a:p>
            <a:r>
              <a:rPr lang="en-US" sz="2800"/>
              <a:t>Use polar coordinates…</a:t>
            </a:r>
          </a:p>
          <a:p>
            <a:r>
              <a:rPr lang="en-US" sz="2800"/>
              <a:t>Find 2-D wavelet trans</a:t>
            </a:r>
          </a:p>
          <a:p>
            <a:r>
              <a:rPr lang="en-US" sz="2800"/>
              <a:t>Get 256 byte iris code</a:t>
            </a:r>
          </a:p>
        </p:txBody>
      </p:sp>
      <p:pic>
        <p:nvPicPr>
          <p:cNvPr id="46080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4724400"/>
            <a:ext cx="1752600" cy="1311275"/>
          </a:xfrm>
          <a:prstGeom prst="rect">
            <a:avLst/>
          </a:prstGeom>
          <a:noFill/>
          <a:extLst>
            <a:ext uri="{909E8E84-426E-40DD-AFC4-6F175D3DCCD1}">
              <a14:hiddenFill xmlns:a14="http://schemas.microsoft.com/office/drawing/2010/main">
                <a:solidFill>
                  <a:srgbClr val="FFFFFF"/>
                </a:solidFill>
              </a14:hiddenFill>
            </a:ext>
          </a:extLst>
        </p:spPr>
      </p:pic>
      <p:pic>
        <p:nvPicPr>
          <p:cNvPr id="46080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0" y="4876800"/>
            <a:ext cx="1671638" cy="1254125"/>
          </a:xfrm>
          <a:prstGeom prst="rect">
            <a:avLst/>
          </a:prstGeom>
          <a:noFill/>
          <a:extLst>
            <a:ext uri="{909E8E84-426E-40DD-AFC4-6F175D3DCCD1}">
              <a14:hiddenFill xmlns:a14="http://schemas.microsoft.com/office/drawing/2010/main">
                <a:solidFill>
                  <a:srgbClr val="FFFFFF"/>
                </a:solidFill>
              </a14:hiddenFill>
            </a:ext>
          </a:extLst>
        </p:spPr>
      </p:pic>
      <p:pic>
        <p:nvPicPr>
          <p:cNvPr id="46080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5963" y="3048000"/>
            <a:ext cx="2662237" cy="1433513"/>
          </a:xfrm>
          <a:prstGeom prst="rect">
            <a:avLst/>
          </a:prstGeom>
          <a:noFill/>
          <a:extLst>
            <a:ext uri="{909E8E84-426E-40DD-AFC4-6F175D3DCCD1}">
              <a14:hiddenFill xmlns:a14="http://schemas.microsoft.com/office/drawing/2010/main">
                <a:solidFill>
                  <a:srgbClr val="FFFFFF"/>
                </a:solidFill>
              </a14:hiddenFill>
            </a:ext>
          </a:extLst>
        </p:spPr>
      </p:pic>
      <p:pic>
        <p:nvPicPr>
          <p:cNvPr id="46080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 y="4876800"/>
            <a:ext cx="1671638" cy="1254125"/>
          </a:xfrm>
          <a:prstGeom prst="rect">
            <a:avLst/>
          </a:prstGeom>
          <a:noFill/>
          <a:extLst>
            <a:ext uri="{909E8E84-426E-40DD-AFC4-6F175D3DCCD1}">
              <a14:hiddenFill xmlns:a14="http://schemas.microsoft.com/office/drawing/2010/main">
                <a:solidFill>
                  <a:srgbClr val="FFFFFF"/>
                </a:solidFill>
              </a14:hiddenFill>
            </a:ext>
          </a:extLst>
        </p:spPr>
      </p:pic>
      <p:pic>
        <p:nvPicPr>
          <p:cNvPr id="46080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4800600"/>
            <a:ext cx="1789113" cy="1336675"/>
          </a:xfrm>
          <a:prstGeom prst="rect">
            <a:avLst/>
          </a:prstGeom>
          <a:noFill/>
          <a:extLst>
            <a:ext uri="{909E8E84-426E-40DD-AFC4-6F175D3DCCD1}">
              <a14:hiddenFill xmlns:a14="http://schemas.microsoft.com/office/drawing/2010/main">
                <a:solidFill>
                  <a:srgbClr val="FFFFFF"/>
                </a:solidFill>
              </a14:hiddenFill>
            </a:ext>
          </a:extLst>
        </p:spPr>
      </p:pic>
      <p:pic>
        <p:nvPicPr>
          <p:cNvPr id="46080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0" y="1524000"/>
            <a:ext cx="1981200" cy="1308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C0B81457-EFAF-4FA7-BBD4-86ADE1553D8F}" type="slidenum">
              <a:rPr lang="en-US"/>
              <a:pPr/>
              <a:t>42</a:t>
            </a:fld>
            <a:endParaRPr lang="en-US"/>
          </a:p>
        </p:txBody>
      </p:sp>
      <p:sp>
        <p:nvSpPr>
          <p:cNvPr id="461826" name="Rectangle 2"/>
          <p:cNvSpPr>
            <a:spLocks noGrp="1" noChangeArrowheads="1"/>
          </p:cNvSpPr>
          <p:nvPr>
            <p:ph type="title"/>
          </p:nvPr>
        </p:nvSpPr>
        <p:spPr>
          <a:xfrm>
            <a:off x="685800" y="533400"/>
            <a:ext cx="7772400" cy="1143000"/>
          </a:xfrm>
        </p:spPr>
        <p:txBody>
          <a:bodyPr/>
          <a:lstStyle/>
          <a:p>
            <a:r>
              <a:rPr lang="en-US"/>
              <a:t>Measuring Iris Similarity</a:t>
            </a:r>
          </a:p>
        </p:txBody>
      </p:sp>
      <p:sp>
        <p:nvSpPr>
          <p:cNvPr id="461827" name="Rectangle 3" descr="Rectangle: Click to edit Master text styles&#10;Second level&#10;Third level&#10;Fourth level&#10;Fifth level"/>
          <p:cNvSpPr>
            <a:spLocks noGrp="1" noChangeArrowheads="1"/>
          </p:cNvSpPr>
          <p:nvPr>
            <p:ph type="body" idx="1"/>
          </p:nvPr>
        </p:nvSpPr>
        <p:spPr>
          <a:xfrm>
            <a:off x="685800" y="1752600"/>
            <a:ext cx="7772400" cy="4419600"/>
          </a:xfrm>
        </p:spPr>
        <p:txBody>
          <a:bodyPr/>
          <a:lstStyle/>
          <a:p>
            <a:pPr>
              <a:lnSpc>
                <a:spcPct val="90000"/>
              </a:lnSpc>
            </a:pPr>
            <a:r>
              <a:rPr lang="en-US" sz="2800"/>
              <a:t>Based on Hamming distance</a:t>
            </a:r>
          </a:p>
          <a:p>
            <a:pPr>
              <a:lnSpc>
                <a:spcPct val="90000"/>
              </a:lnSpc>
            </a:pPr>
            <a:r>
              <a:rPr lang="en-US" sz="2800"/>
              <a:t>Define </a:t>
            </a:r>
            <a:r>
              <a:rPr lang="en-US" sz="2800">
                <a:latin typeface="Times-Roman" charset="0"/>
              </a:rPr>
              <a:t>d(x,y)</a:t>
            </a:r>
            <a:r>
              <a:rPr lang="en-US" sz="2800"/>
              <a:t> to be</a:t>
            </a:r>
          </a:p>
          <a:p>
            <a:pPr lvl="1">
              <a:lnSpc>
                <a:spcPct val="90000"/>
              </a:lnSpc>
            </a:pPr>
            <a:r>
              <a:rPr lang="en-US" sz="2400"/>
              <a:t># of non match bits/# of bits compared</a:t>
            </a:r>
          </a:p>
          <a:p>
            <a:pPr lvl="1">
              <a:lnSpc>
                <a:spcPct val="90000"/>
              </a:lnSpc>
            </a:pPr>
            <a:r>
              <a:rPr lang="en-US" sz="2400">
                <a:latin typeface="Times-Roman" charset="0"/>
              </a:rPr>
              <a:t>d(0010,0101) = 3/4</a:t>
            </a:r>
            <a:r>
              <a:rPr lang="en-US" sz="2400"/>
              <a:t> and </a:t>
            </a:r>
            <a:r>
              <a:rPr lang="en-US" sz="2400">
                <a:latin typeface="Times-Roman" charset="0"/>
              </a:rPr>
              <a:t>d(101111,101001) = 1/3</a:t>
            </a:r>
            <a:endParaRPr lang="en-US" sz="2400"/>
          </a:p>
          <a:p>
            <a:pPr>
              <a:lnSpc>
                <a:spcPct val="90000"/>
              </a:lnSpc>
            </a:pPr>
            <a:r>
              <a:rPr lang="en-US" sz="2800"/>
              <a:t>Compute </a:t>
            </a:r>
            <a:r>
              <a:rPr lang="en-US" sz="2800">
                <a:latin typeface="Times-Roman" charset="0"/>
              </a:rPr>
              <a:t>d(x,y)</a:t>
            </a:r>
            <a:r>
              <a:rPr lang="en-US" sz="2800"/>
              <a:t> on 2048-bit iris code</a:t>
            </a:r>
          </a:p>
          <a:p>
            <a:pPr lvl="1">
              <a:lnSpc>
                <a:spcPct val="90000"/>
              </a:lnSpc>
            </a:pPr>
            <a:r>
              <a:rPr lang="en-US" sz="2400"/>
              <a:t>Perfect match is </a:t>
            </a:r>
            <a:r>
              <a:rPr lang="en-US" sz="2400">
                <a:latin typeface="Times-Roman" charset="0"/>
              </a:rPr>
              <a:t>d(x,y) = 0</a:t>
            </a:r>
            <a:endParaRPr lang="en-US" sz="2400"/>
          </a:p>
          <a:p>
            <a:pPr lvl="1">
              <a:lnSpc>
                <a:spcPct val="90000"/>
              </a:lnSpc>
            </a:pPr>
            <a:r>
              <a:rPr lang="en-US" sz="2400"/>
              <a:t>For same iris, expected distance is 0.08</a:t>
            </a:r>
          </a:p>
          <a:p>
            <a:pPr lvl="1">
              <a:lnSpc>
                <a:spcPct val="90000"/>
              </a:lnSpc>
            </a:pPr>
            <a:r>
              <a:rPr lang="en-US" sz="2400"/>
              <a:t>At random, expect distance of 0.50</a:t>
            </a:r>
          </a:p>
          <a:p>
            <a:pPr lvl="1">
              <a:lnSpc>
                <a:spcPct val="90000"/>
              </a:lnSpc>
            </a:pPr>
            <a:r>
              <a:rPr lang="en-US" sz="2400"/>
              <a:t>Accept as match if distance less than 0.32</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5"/>
          <p:cNvSpPr>
            <a:spLocks noGrp="1"/>
          </p:cNvSpPr>
          <p:nvPr>
            <p:ph type="sldNum" sz="quarter" idx="4294967295"/>
          </p:nvPr>
        </p:nvSpPr>
        <p:spPr>
          <a:xfrm>
            <a:off x="6553200" y="6248400"/>
            <a:ext cx="1905000" cy="457200"/>
          </a:xfrm>
          <a:prstGeom prst="rect">
            <a:avLst/>
          </a:prstGeom>
        </p:spPr>
        <p:txBody>
          <a:bodyPr/>
          <a:lstStyle/>
          <a:p>
            <a:fld id="{06167036-6892-4C1B-A1E8-EC3A7DB67FF8}" type="slidenum">
              <a:rPr lang="en-US"/>
              <a:pPr/>
              <a:t>43</a:t>
            </a:fld>
            <a:endParaRPr lang="en-US"/>
          </a:p>
        </p:txBody>
      </p:sp>
      <p:sp>
        <p:nvSpPr>
          <p:cNvPr id="462850" name="Rectangle 2"/>
          <p:cNvSpPr>
            <a:spLocks noGrp="1" noChangeArrowheads="1"/>
          </p:cNvSpPr>
          <p:nvPr>
            <p:ph type="title"/>
          </p:nvPr>
        </p:nvSpPr>
        <p:spPr>
          <a:xfrm>
            <a:off x="685800" y="457200"/>
            <a:ext cx="7772400" cy="990600"/>
          </a:xfrm>
        </p:spPr>
        <p:txBody>
          <a:bodyPr/>
          <a:lstStyle/>
          <a:p>
            <a:r>
              <a:rPr lang="en-US"/>
              <a:t>Iris Scan Error Rate</a:t>
            </a:r>
          </a:p>
        </p:txBody>
      </p:sp>
      <p:pic>
        <p:nvPicPr>
          <p:cNvPr id="4628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2713" y="2057400"/>
            <a:ext cx="5221287" cy="4038600"/>
          </a:xfrm>
          <a:prstGeom prst="rect">
            <a:avLst/>
          </a:prstGeom>
          <a:noFill/>
          <a:extLst>
            <a:ext uri="{909E8E84-426E-40DD-AFC4-6F175D3DCCD1}">
              <a14:hiddenFill xmlns:a14="http://schemas.microsoft.com/office/drawing/2010/main">
                <a:solidFill>
                  <a:srgbClr val="FFFFFF"/>
                </a:solidFill>
              </a14:hiddenFill>
            </a:ext>
          </a:extLst>
        </p:spPr>
      </p:pic>
      <p:sp>
        <p:nvSpPr>
          <p:cNvPr id="462852" name="Rectangle 4"/>
          <p:cNvSpPr>
            <a:spLocks noChangeArrowheads="1"/>
          </p:cNvSpPr>
          <p:nvPr/>
        </p:nvSpPr>
        <p:spPr bwMode="auto">
          <a:xfrm>
            <a:off x="5859463" y="6035675"/>
            <a:ext cx="137953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Comic Sans MS" pitchFamily="66" charset="0"/>
              </a:rPr>
              <a:t>distance</a:t>
            </a:r>
          </a:p>
        </p:txBody>
      </p:sp>
      <p:graphicFrame>
        <p:nvGraphicFramePr>
          <p:cNvPr id="462853" name="Group 5"/>
          <p:cNvGraphicFramePr>
            <a:graphicFrameLocks noGrp="1"/>
          </p:cNvGraphicFramePr>
          <p:nvPr/>
        </p:nvGraphicFramePr>
        <p:xfrm>
          <a:off x="762000" y="1970088"/>
          <a:ext cx="2895600" cy="3489328"/>
        </p:xfrm>
        <a:graphic>
          <a:graphicData uri="http://schemas.openxmlformats.org/drawingml/2006/table">
            <a:tbl>
              <a:tblPr/>
              <a:tblGrid>
                <a:gridCol w="838200"/>
                <a:gridCol w="2057400"/>
              </a:tblGrid>
              <a:tr h="5095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0.29</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1 in 1.3</a:t>
                      </a:r>
                      <a:r>
                        <a:rPr kumimoji="0" lang="en-US" sz="2400" b="0" i="0" u="none" strike="noStrike" cap="none" normalizeH="0" baseline="0" smtClean="0">
                          <a:ln>
                            <a:noFill/>
                          </a:ln>
                          <a:solidFill>
                            <a:schemeClr val="tx1"/>
                          </a:solidFill>
                          <a:effectLst/>
                          <a:latin typeface="Tahoma" pitchFamily="34" charset="0"/>
                          <a:sym typeface="Symbol" pitchFamily="18" charset="2"/>
                        </a:rPr>
                        <a:t>10</a:t>
                      </a:r>
                      <a:r>
                        <a:rPr kumimoji="0" lang="en-US" sz="2400" b="0" i="0" u="none" strike="noStrike" cap="none" normalizeH="0" baseline="30000" smtClean="0">
                          <a:ln>
                            <a:noFill/>
                          </a:ln>
                          <a:solidFill>
                            <a:schemeClr val="tx1"/>
                          </a:solidFill>
                          <a:effectLst/>
                          <a:latin typeface="Tahoma" pitchFamily="34" charset="0"/>
                          <a:sym typeface="Symbol" pitchFamily="18" charset="2"/>
                        </a:rPr>
                        <a:t>10</a:t>
                      </a:r>
                      <a:endParaRPr kumimoji="0" lang="en-US" sz="2400" b="0" i="0" u="none" strike="noStrike" cap="none" normalizeH="0" baseline="0" smtClean="0">
                        <a:ln>
                          <a:noFill/>
                        </a:ln>
                        <a:solidFill>
                          <a:schemeClr val="tx1"/>
                        </a:solidFill>
                        <a:effectLst/>
                        <a:latin typeface="Tahoma" pitchFamily="34" charset="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68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0.30</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1 in 1.5</a:t>
                      </a:r>
                      <a:r>
                        <a:rPr kumimoji="0" lang="en-US" sz="2400" b="0" i="0" u="none" strike="noStrike" cap="none" normalizeH="0" baseline="0" smtClean="0">
                          <a:ln>
                            <a:noFill/>
                          </a:ln>
                          <a:solidFill>
                            <a:schemeClr val="tx1"/>
                          </a:solidFill>
                          <a:effectLst/>
                          <a:latin typeface="Tahoma" pitchFamily="34" charset="0"/>
                          <a:sym typeface="Symbol" pitchFamily="18" charset="2"/>
                        </a:rPr>
                        <a:t>10</a:t>
                      </a:r>
                      <a:r>
                        <a:rPr kumimoji="0" lang="en-US" sz="2400" b="0" i="0" u="none" strike="noStrike" cap="none" normalizeH="0" baseline="30000" smtClean="0">
                          <a:ln>
                            <a:noFill/>
                          </a:ln>
                          <a:solidFill>
                            <a:schemeClr val="tx1"/>
                          </a:solidFill>
                          <a:effectLst/>
                          <a:latin typeface="Tahoma" pitchFamily="34" charset="0"/>
                          <a:sym typeface="Symbol" pitchFamily="18" charset="2"/>
                        </a:rPr>
                        <a:t>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68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0.31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1 in 1.8</a:t>
                      </a:r>
                      <a:r>
                        <a:rPr kumimoji="0" lang="en-US" sz="2400" b="0" i="0" u="none" strike="noStrike" cap="none" normalizeH="0" baseline="0" smtClean="0">
                          <a:ln>
                            <a:noFill/>
                          </a:ln>
                          <a:solidFill>
                            <a:schemeClr val="tx1"/>
                          </a:solidFill>
                          <a:effectLst/>
                          <a:latin typeface="Tahoma" pitchFamily="34" charset="0"/>
                          <a:sym typeface="Symbol" pitchFamily="18" charset="2"/>
                        </a:rPr>
                        <a:t>10</a:t>
                      </a:r>
                      <a:r>
                        <a:rPr kumimoji="0" lang="en-US" sz="2400" b="0" i="0" u="none" strike="noStrike" cap="none" normalizeH="0" baseline="30000" smtClean="0">
                          <a:ln>
                            <a:noFill/>
                          </a:ln>
                          <a:solidFill>
                            <a:schemeClr val="tx1"/>
                          </a:solidFill>
                          <a:effectLst/>
                          <a:latin typeface="Tahoma" pitchFamily="34" charset="0"/>
                          <a:sym typeface="Symbol" pitchFamily="18" charset="2"/>
                        </a:rPr>
                        <a:t>8</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53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0.32</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1 in 2.6</a:t>
                      </a:r>
                      <a:r>
                        <a:rPr kumimoji="0" lang="en-US" sz="2400" b="0" i="0" u="none" strike="noStrike" cap="none" normalizeH="0" baseline="0" smtClean="0">
                          <a:ln>
                            <a:noFill/>
                          </a:ln>
                          <a:solidFill>
                            <a:schemeClr val="tx1"/>
                          </a:solidFill>
                          <a:effectLst/>
                          <a:latin typeface="Tahoma" pitchFamily="34" charset="0"/>
                          <a:sym typeface="Symbol" pitchFamily="18" charset="2"/>
                        </a:rPr>
                        <a:t>10</a:t>
                      </a:r>
                      <a:r>
                        <a:rPr kumimoji="0" lang="en-US" sz="2400" b="0" i="0" u="none" strike="noStrike" cap="none" normalizeH="0" baseline="30000" smtClean="0">
                          <a:ln>
                            <a:noFill/>
                          </a:ln>
                          <a:solidFill>
                            <a:schemeClr val="tx1"/>
                          </a:solidFill>
                          <a:effectLst/>
                          <a:latin typeface="Tahoma" pitchFamily="34" charset="0"/>
                          <a:sym typeface="Symbol" pitchFamily="18" charset="2"/>
                        </a:rPr>
                        <a:t>7</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68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0.33</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1 in 4.0</a:t>
                      </a:r>
                      <a:r>
                        <a:rPr kumimoji="0" lang="en-US" sz="2400" b="0" i="0" u="none" strike="noStrike" cap="none" normalizeH="0" baseline="0" smtClean="0">
                          <a:ln>
                            <a:noFill/>
                          </a:ln>
                          <a:solidFill>
                            <a:schemeClr val="tx1"/>
                          </a:solidFill>
                          <a:effectLst/>
                          <a:latin typeface="Tahoma" pitchFamily="34" charset="0"/>
                          <a:sym typeface="Symbol" pitchFamily="18" charset="2"/>
                        </a:rPr>
                        <a:t>10</a:t>
                      </a:r>
                      <a:r>
                        <a:rPr kumimoji="0" lang="en-US" sz="2400" b="0" i="0" u="none" strike="noStrike" cap="none" normalizeH="0" baseline="30000" smtClean="0">
                          <a:ln>
                            <a:noFill/>
                          </a:ln>
                          <a:solidFill>
                            <a:schemeClr val="tx1"/>
                          </a:solidFill>
                          <a:effectLst/>
                          <a:latin typeface="Tahoma" pitchFamily="34" charset="0"/>
                          <a:sym typeface="Symbol" pitchFamily="18" charset="2"/>
                        </a:rPr>
                        <a:t>6</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68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0.34</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1 in 6.9</a:t>
                      </a:r>
                      <a:r>
                        <a:rPr kumimoji="0" lang="en-US" sz="2400" b="0" i="0" u="none" strike="noStrike" cap="none" normalizeH="0" baseline="0" smtClean="0">
                          <a:ln>
                            <a:noFill/>
                          </a:ln>
                          <a:solidFill>
                            <a:schemeClr val="tx1"/>
                          </a:solidFill>
                          <a:effectLst/>
                          <a:latin typeface="Tahoma" pitchFamily="34" charset="0"/>
                          <a:sym typeface="Symbol" pitchFamily="18" charset="2"/>
                        </a:rPr>
                        <a:t>10</a:t>
                      </a:r>
                      <a:r>
                        <a:rPr kumimoji="0" lang="en-US" sz="2400" b="0" i="0" u="none" strike="noStrike" cap="none" normalizeH="0" baseline="30000" smtClean="0">
                          <a:ln>
                            <a:noFill/>
                          </a:ln>
                          <a:solidFill>
                            <a:schemeClr val="tx1"/>
                          </a:solidFill>
                          <a:effectLst/>
                          <a:latin typeface="Tahoma" pitchFamily="34" charset="0"/>
                          <a:sym typeface="Symbol" pitchFamily="18" charset="2"/>
                        </a:rPr>
                        <a:t>5</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68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0.35</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1 in 1.3</a:t>
                      </a:r>
                      <a:r>
                        <a:rPr kumimoji="0" lang="en-US" sz="2400" b="0" i="0" u="none" strike="noStrike" cap="none" normalizeH="0" baseline="0" smtClean="0">
                          <a:ln>
                            <a:noFill/>
                          </a:ln>
                          <a:solidFill>
                            <a:schemeClr val="tx1"/>
                          </a:solidFill>
                          <a:effectLst/>
                          <a:latin typeface="Tahoma" pitchFamily="34" charset="0"/>
                          <a:sym typeface="Symbol" pitchFamily="18" charset="2"/>
                        </a:rPr>
                        <a:t>10</a:t>
                      </a:r>
                      <a:r>
                        <a:rPr kumimoji="0" lang="en-US" sz="2400" b="0" i="0" u="none" strike="noStrike" cap="none" normalizeH="0" baseline="30000" smtClean="0">
                          <a:ln>
                            <a:noFill/>
                          </a:ln>
                          <a:solidFill>
                            <a:schemeClr val="tx1"/>
                          </a:solidFill>
                          <a:effectLst/>
                          <a:latin typeface="Tahoma" pitchFamily="34" charset="0"/>
                          <a:sym typeface="Symbol" pitchFamily="18" charset="2"/>
                        </a:rPr>
                        <a:t>5</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62879" name="Rectangle 31"/>
          <p:cNvSpPr>
            <a:spLocks noChangeArrowheads="1"/>
          </p:cNvSpPr>
          <p:nvPr/>
        </p:nvSpPr>
        <p:spPr bwMode="auto">
          <a:xfrm>
            <a:off x="609600" y="1524000"/>
            <a:ext cx="1181100"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latin typeface="Comic Sans MS" pitchFamily="66" charset="0"/>
              </a:rPr>
              <a:t>distance</a:t>
            </a:r>
          </a:p>
        </p:txBody>
      </p:sp>
      <p:sp>
        <p:nvSpPr>
          <p:cNvPr id="462880" name="Rectangle 32"/>
          <p:cNvSpPr>
            <a:spLocks noChangeArrowheads="1"/>
          </p:cNvSpPr>
          <p:nvPr/>
        </p:nvSpPr>
        <p:spPr bwMode="auto">
          <a:xfrm>
            <a:off x="1973263" y="1524000"/>
            <a:ext cx="1531937"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latin typeface="Comic Sans MS" pitchFamily="66" charset="0"/>
              </a:rPr>
              <a:t>Fraud rate</a:t>
            </a:r>
          </a:p>
        </p:txBody>
      </p:sp>
      <p:sp>
        <p:nvSpPr>
          <p:cNvPr id="462881" name="Rectangle 33"/>
          <p:cNvSpPr>
            <a:spLocks noChangeArrowheads="1"/>
          </p:cNvSpPr>
          <p:nvPr/>
        </p:nvSpPr>
        <p:spPr bwMode="auto">
          <a:xfrm>
            <a:off x="685800" y="5567363"/>
            <a:ext cx="26511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Comic Sans MS" pitchFamily="66" charset="0"/>
              </a:rPr>
              <a:t>: equal error rate</a:t>
            </a:r>
          </a:p>
        </p:txBody>
      </p:sp>
      <p:pic>
        <p:nvPicPr>
          <p:cNvPr id="462882"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4618038"/>
            <a:ext cx="344488" cy="334962"/>
          </a:xfrm>
          <a:prstGeom prst="rect">
            <a:avLst/>
          </a:prstGeom>
          <a:noFill/>
          <a:extLst>
            <a:ext uri="{909E8E84-426E-40DD-AFC4-6F175D3DCCD1}">
              <a14:hiddenFill xmlns:a14="http://schemas.microsoft.com/office/drawing/2010/main">
                <a:solidFill>
                  <a:srgbClr val="FFFFFF"/>
                </a:solidFill>
              </a14:hiddenFill>
            </a:ext>
          </a:extLst>
        </p:spPr>
      </p:pic>
      <p:pic>
        <p:nvPicPr>
          <p:cNvPr id="462883" name="Picture 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5684838"/>
            <a:ext cx="344488" cy="3349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4294967295"/>
          </p:nvPr>
        </p:nvSpPr>
        <p:spPr>
          <a:xfrm>
            <a:off x="6553200" y="6248400"/>
            <a:ext cx="1905000" cy="457200"/>
          </a:xfrm>
          <a:prstGeom prst="rect">
            <a:avLst/>
          </a:prstGeom>
        </p:spPr>
        <p:txBody>
          <a:bodyPr/>
          <a:lstStyle/>
          <a:p>
            <a:fld id="{9E450BEC-E53F-4FB9-A353-FB29F82CBADF}" type="slidenum">
              <a:rPr lang="en-US"/>
              <a:pPr/>
              <a:t>44</a:t>
            </a:fld>
            <a:endParaRPr lang="en-US"/>
          </a:p>
        </p:txBody>
      </p:sp>
      <p:sp>
        <p:nvSpPr>
          <p:cNvPr id="463874" name="Rectangle 2"/>
          <p:cNvSpPr>
            <a:spLocks noGrp="1" noChangeArrowheads="1"/>
          </p:cNvSpPr>
          <p:nvPr>
            <p:ph type="title"/>
          </p:nvPr>
        </p:nvSpPr>
        <p:spPr>
          <a:xfrm>
            <a:off x="685800" y="381000"/>
            <a:ext cx="7772400" cy="1143000"/>
          </a:xfrm>
        </p:spPr>
        <p:txBody>
          <a:bodyPr/>
          <a:lstStyle/>
          <a:p>
            <a:r>
              <a:rPr lang="en-US"/>
              <a:t>Attack on Iris Scan</a:t>
            </a:r>
          </a:p>
        </p:txBody>
      </p:sp>
      <p:sp>
        <p:nvSpPr>
          <p:cNvPr id="463875" name="Rectangle 3" descr="Rectangle: Click to edit Master text styles&#10;Second level&#10;Third level&#10;Fourth level&#10;Fifth level"/>
          <p:cNvSpPr>
            <a:spLocks noGrp="1" noChangeArrowheads="1"/>
          </p:cNvSpPr>
          <p:nvPr>
            <p:ph type="body" idx="1"/>
          </p:nvPr>
        </p:nvSpPr>
        <p:spPr>
          <a:xfrm>
            <a:off x="685800" y="1676400"/>
            <a:ext cx="4876800" cy="2362200"/>
          </a:xfrm>
        </p:spPr>
        <p:txBody>
          <a:bodyPr/>
          <a:lstStyle/>
          <a:p>
            <a:pPr>
              <a:lnSpc>
                <a:spcPct val="90000"/>
              </a:lnSpc>
            </a:pPr>
            <a:r>
              <a:rPr lang="en-US"/>
              <a:t>Good </a:t>
            </a:r>
            <a:r>
              <a:rPr lang="en-US" b="1">
                <a:solidFill>
                  <a:schemeClr val="accent2"/>
                </a:solidFill>
              </a:rPr>
              <a:t>photo</a:t>
            </a:r>
            <a:r>
              <a:rPr lang="en-US"/>
              <a:t> of eye can be scanned</a:t>
            </a:r>
          </a:p>
          <a:p>
            <a:pPr>
              <a:lnSpc>
                <a:spcPct val="90000"/>
              </a:lnSpc>
            </a:pPr>
            <a:r>
              <a:rPr lang="en-US"/>
              <a:t>Then attacker can use photo of an eye</a:t>
            </a:r>
          </a:p>
        </p:txBody>
      </p:sp>
      <p:pic>
        <p:nvPicPr>
          <p:cNvPr id="4638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752600"/>
            <a:ext cx="2895600" cy="2151063"/>
          </a:xfrm>
          <a:prstGeom prst="rect">
            <a:avLst/>
          </a:prstGeom>
          <a:noFill/>
          <a:extLst>
            <a:ext uri="{909E8E84-426E-40DD-AFC4-6F175D3DCCD1}">
              <a14:hiddenFill xmlns:a14="http://schemas.microsoft.com/office/drawing/2010/main">
                <a:solidFill>
                  <a:srgbClr val="FFFFFF"/>
                </a:solidFill>
              </a14:hiddenFill>
            </a:ext>
          </a:extLst>
        </p:spPr>
      </p:pic>
      <p:sp>
        <p:nvSpPr>
          <p:cNvPr id="463877" name="Rectangle 5"/>
          <p:cNvSpPr>
            <a:spLocks noChangeArrowheads="1"/>
          </p:cNvSpPr>
          <p:nvPr/>
        </p:nvSpPr>
        <p:spPr bwMode="auto">
          <a:xfrm>
            <a:off x="685800" y="4038600"/>
            <a:ext cx="79248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Clr>
                <a:schemeClr val="hlink"/>
              </a:buClr>
              <a:buSzPct val="110000"/>
              <a:buFont typeface="Wingdings" pitchFamily="2" charset="2"/>
              <a:buBlip>
                <a:blip r:embed="rId3"/>
              </a:buBlip>
            </a:pPr>
            <a:r>
              <a:rPr lang="en-US" sz="3200"/>
              <a:t>Afghan woman was authenticated by iris scan of old photo</a:t>
            </a:r>
          </a:p>
          <a:p>
            <a:pPr marL="342900" indent="-342900">
              <a:lnSpc>
                <a:spcPct val="90000"/>
              </a:lnSpc>
              <a:spcBef>
                <a:spcPct val="20000"/>
              </a:spcBef>
              <a:buClr>
                <a:schemeClr val="hlink"/>
              </a:buClr>
              <a:buSzPct val="110000"/>
              <a:buFont typeface="Wingdings" pitchFamily="2" charset="2"/>
              <a:buBlip>
                <a:blip r:embed="rId3"/>
              </a:buBlip>
            </a:pPr>
            <a:r>
              <a:rPr lang="en-US" sz="3200"/>
              <a:t>To prevent attack, scanner could use light to be sure it is a “live” iris</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4294967295"/>
          </p:nvPr>
        </p:nvSpPr>
        <p:spPr>
          <a:xfrm>
            <a:off x="6553200" y="6248400"/>
            <a:ext cx="1905000" cy="457200"/>
          </a:xfrm>
          <a:prstGeom prst="rect">
            <a:avLst/>
          </a:prstGeom>
        </p:spPr>
        <p:txBody>
          <a:bodyPr/>
          <a:lstStyle/>
          <a:p>
            <a:fld id="{E41BF98A-7BD2-4132-9166-CFD9DE1D4D04}" type="slidenum">
              <a:rPr lang="en-US"/>
              <a:pPr/>
              <a:t>45</a:t>
            </a:fld>
            <a:endParaRPr lang="en-US"/>
          </a:p>
        </p:txBody>
      </p:sp>
      <p:sp>
        <p:nvSpPr>
          <p:cNvPr id="532482" name="Rectangle 2"/>
          <p:cNvSpPr>
            <a:spLocks noGrp="1" noChangeArrowheads="1"/>
          </p:cNvSpPr>
          <p:nvPr>
            <p:ph type="title"/>
          </p:nvPr>
        </p:nvSpPr>
        <p:spPr/>
        <p:txBody>
          <a:bodyPr/>
          <a:lstStyle/>
          <a:p>
            <a:r>
              <a:rPr lang="en-US"/>
              <a:t>Fingerprint Biometrics</a:t>
            </a:r>
          </a:p>
        </p:txBody>
      </p:sp>
      <p:pic>
        <p:nvPicPr>
          <p:cNvPr id="532483" name="Picture 3" descr="Fig02-06"/>
          <p:cNvPicPr>
            <a:picLocks noChangeAspect="1" noChangeArrowheads="1"/>
          </p:cNvPicPr>
          <p:nvPr/>
        </p:nvPicPr>
        <p:blipFill>
          <a:blip r:embed="rId2">
            <a:extLst>
              <a:ext uri="{28A0092B-C50C-407E-A947-70E740481C1C}">
                <a14:useLocalDpi xmlns:a14="http://schemas.microsoft.com/office/drawing/2010/main" val="0"/>
              </a:ext>
            </a:extLst>
          </a:blip>
          <a:srcRect l="18129" r="18149"/>
          <a:stretch>
            <a:fillRect/>
          </a:stretch>
        </p:blipFill>
        <p:spPr bwMode="auto">
          <a:xfrm>
            <a:off x="2590800" y="1371600"/>
            <a:ext cx="3557588" cy="4191000"/>
          </a:xfrm>
          <a:prstGeom prst="rect">
            <a:avLst/>
          </a:prstGeom>
          <a:noFill/>
          <a:extLst>
            <a:ext uri="{909E8E84-426E-40DD-AFC4-6F175D3DCCD1}">
              <a14:hiddenFill xmlns:a14="http://schemas.microsoft.com/office/drawing/2010/main">
                <a:solidFill>
                  <a:srgbClr val="FFFFFF"/>
                </a:solidFill>
              </a14:hiddenFill>
            </a:ext>
          </a:extLst>
        </p:spPr>
      </p:pic>
      <p:sp>
        <p:nvSpPr>
          <p:cNvPr id="532484" name="Text Box 4"/>
          <p:cNvSpPr txBox="1">
            <a:spLocks noChangeArrowheads="1"/>
          </p:cNvSpPr>
          <p:nvPr/>
        </p:nvSpPr>
        <p:spPr bwMode="auto">
          <a:xfrm>
            <a:off x="381000" y="5867400"/>
            <a:ext cx="8382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Ref for pictures 2-4 to 2-10: Security+ Guide to Network Security Fundamentals, Course Technology</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6553200" y="6248400"/>
            <a:ext cx="1905000" cy="457200"/>
          </a:xfrm>
          <a:prstGeom prst="rect">
            <a:avLst/>
          </a:prstGeom>
        </p:spPr>
        <p:txBody>
          <a:bodyPr/>
          <a:lstStyle/>
          <a:p>
            <a:fld id="{56C0287A-025D-45EF-B7A7-6358ED06F4D3}" type="slidenum">
              <a:rPr lang="en-US"/>
              <a:pPr/>
              <a:t>46</a:t>
            </a:fld>
            <a:endParaRPr lang="en-US"/>
          </a:p>
        </p:txBody>
      </p:sp>
      <p:sp>
        <p:nvSpPr>
          <p:cNvPr id="533506" name="Rectangle 2"/>
          <p:cNvSpPr>
            <a:spLocks noGrp="1" noChangeArrowheads="1"/>
          </p:cNvSpPr>
          <p:nvPr>
            <p:ph type="title"/>
          </p:nvPr>
        </p:nvSpPr>
        <p:spPr/>
        <p:txBody>
          <a:bodyPr/>
          <a:lstStyle/>
          <a:p>
            <a:r>
              <a:rPr lang="en-US"/>
              <a:t>Hand Geometry Authentication</a:t>
            </a:r>
          </a:p>
        </p:txBody>
      </p:sp>
      <p:pic>
        <p:nvPicPr>
          <p:cNvPr id="533507" name="Picture 3" descr="Fig02-07"/>
          <p:cNvPicPr>
            <a:picLocks noChangeAspect="1" noChangeArrowheads="1"/>
          </p:cNvPicPr>
          <p:nvPr/>
        </p:nvPicPr>
        <p:blipFill>
          <a:blip r:embed="rId2">
            <a:extLst>
              <a:ext uri="{28A0092B-C50C-407E-A947-70E740481C1C}">
                <a14:useLocalDpi xmlns:a14="http://schemas.microsoft.com/office/drawing/2010/main" val="0"/>
              </a:ext>
            </a:extLst>
          </a:blip>
          <a:srcRect t="5000" b="5000"/>
          <a:stretch>
            <a:fillRect/>
          </a:stretch>
        </p:blipFill>
        <p:spPr bwMode="auto">
          <a:xfrm>
            <a:off x="1676400" y="1905000"/>
            <a:ext cx="5943600" cy="40147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6553200" y="6248400"/>
            <a:ext cx="1905000" cy="457200"/>
          </a:xfrm>
          <a:prstGeom prst="rect">
            <a:avLst/>
          </a:prstGeom>
        </p:spPr>
        <p:txBody>
          <a:bodyPr/>
          <a:lstStyle/>
          <a:p>
            <a:fld id="{AFC868BE-11E4-4DA4-BF88-C2829721C667}" type="slidenum">
              <a:rPr lang="en-US"/>
              <a:pPr/>
              <a:t>47</a:t>
            </a:fld>
            <a:endParaRPr lang="en-US"/>
          </a:p>
        </p:txBody>
      </p:sp>
      <p:sp>
        <p:nvSpPr>
          <p:cNvPr id="534530" name="Rectangle 2"/>
          <p:cNvSpPr>
            <a:spLocks noGrp="1" noChangeArrowheads="1"/>
          </p:cNvSpPr>
          <p:nvPr>
            <p:ph type="title"/>
          </p:nvPr>
        </p:nvSpPr>
        <p:spPr/>
        <p:txBody>
          <a:bodyPr/>
          <a:lstStyle/>
          <a:p>
            <a:r>
              <a:rPr lang="en-US"/>
              <a:t>Retinal Scanning</a:t>
            </a:r>
          </a:p>
        </p:txBody>
      </p:sp>
      <p:pic>
        <p:nvPicPr>
          <p:cNvPr id="534531" name="Picture 3" descr="Fig02-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828800"/>
            <a:ext cx="5486400" cy="41163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6553200" y="6248400"/>
            <a:ext cx="1905000" cy="457200"/>
          </a:xfrm>
          <a:prstGeom prst="rect">
            <a:avLst/>
          </a:prstGeom>
        </p:spPr>
        <p:txBody>
          <a:bodyPr/>
          <a:lstStyle/>
          <a:p>
            <a:fld id="{9ED32B81-6EA3-45AC-B42C-BE3AEA2D2423}" type="slidenum">
              <a:rPr lang="en-US"/>
              <a:pPr/>
              <a:t>48</a:t>
            </a:fld>
            <a:endParaRPr lang="en-US"/>
          </a:p>
        </p:txBody>
      </p:sp>
      <p:sp>
        <p:nvSpPr>
          <p:cNvPr id="535554" name="Rectangle 2"/>
          <p:cNvSpPr>
            <a:spLocks noGrp="1" noChangeArrowheads="1"/>
          </p:cNvSpPr>
          <p:nvPr>
            <p:ph type="title"/>
          </p:nvPr>
        </p:nvSpPr>
        <p:spPr/>
        <p:txBody>
          <a:bodyPr/>
          <a:lstStyle/>
          <a:p>
            <a:r>
              <a:rPr lang="en-US"/>
              <a:t>Iris Scanning</a:t>
            </a:r>
          </a:p>
        </p:txBody>
      </p:sp>
      <p:pic>
        <p:nvPicPr>
          <p:cNvPr id="535555" name="Picture 3" descr="Fig02-09"/>
          <p:cNvPicPr>
            <a:picLocks noChangeAspect="1" noChangeArrowheads="1"/>
          </p:cNvPicPr>
          <p:nvPr/>
        </p:nvPicPr>
        <p:blipFill>
          <a:blip r:embed="rId2">
            <a:extLst>
              <a:ext uri="{28A0092B-C50C-407E-A947-70E740481C1C}">
                <a14:useLocalDpi xmlns:a14="http://schemas.microsoft.com/office/drawing/2010/main" val="0"/>
              </a:ext>
            </a:extLst>
          </a:blip>
          <a:srcRect l="14378" r="14397"/>
          <a:stretch>
            <a:fillRect/>
          </a:stretch>
        </p:blipFill>
        <p:spPr bwMode="auto">
          <a:xfrm>
            <a:off x="2590800" y="1752600"/>
            <a:ext cx="3905250" cy="411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6553200" y="6248400"/>
            <a:ext cx="1905000" cy="457200"/>
          </a:xfrm>
          <a:prstGeom prst="rect">
            <a:avLst/>
          </a:prstGeom>
        </p:spPr>
        <p:txBody>
          <a:bodyPr/>
          <a:lstStyle/>
          <a:p>
            <a:fld id="{35F04FED-7945-44BF-829C-1902EC667320}" type="slidenum">
              <a:rPr lang="en-US"/>
              <a:pPr/>
              <a:t>49</a:t>
            </a:fld>
            <a:endParaRPr lang="en-US"/>
          </a:p>
        </p:txBody>
      </p:sp>
      <p:sp>
        <p:nvSpPr>
          <p:cNvPr id="536578" name="Rectangle 2"/>
          <p:cNvSpPr>
            <a:spLocks noGrp="1" noChangeArrowheads="1"/>
          </p:cNvSpPr>
          <p:nvPr>
            <p:ph type="title"/>
          </p:nvPr>
        </p:nvSpPr>
        <p:spPr/>
        <p:txBody>
          <a:bodyPr/>
          <a:lstStyle/>
          <a:p>
            <a:r>
              <a:rPr lang="en-US"/>
              <a:t>Signature Verification</a:t>
            </a:r>
          </a:p>
        </p:txBody>
      </p:sp>
      <p:pic>
        <p:nvPicPr>
          <p:cNvPr id="536579" name="Picture 3" descr="Fig02-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828800"/>
            <a:ext cx="5486400" cy="4117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Magnetic Stripe Cards</a:t>
            </a:r>
            <a:endParaRPr lang="en-US" dirty="0"/>
          </a:p>
        </p:txBody>
      </p:sp>
      <p:sp>
        <p:nvSpPr>
          <p:cNvPr id="3" name="Content Placeholder 2"/>
          <p:cNvSpPr>
            <a:spLocks noGrp="1"/>
          </p:cNvSpPr>
          <p:nvPr>
            <p:ph sz="half" idx="1"/>
          </p:nvPr>
        </p:nvSpPr>
        <p:spPr>
          <a:xfrm>
            <a:off x="457200" y="1371600"/>
            <a:ext cx="8534400" cy="3276600"/>
          </a:xfrm>
        </p:spPr>
        <p:txBody>
          <a:bodyPr/>
          <a:lstStyle/>
          <a:p>
            <a:r>
              <a:rPr lang="en-US" sz="2400" dirty="0" smtClean="0"/>
              <a:t>Plastic card with a magnetic stripe containing personalized information about the card holder.</a:t>
            </a:r>
          </a:p>
          <a:p>
            <a:r>
              <a:rPr lang="en-US" sz="2400" dirty="0" smtClean="0"/>
              <a:t>The first track of a magnetic stripe card contains the cardholder’s full name in addition to an account number, format information, and other data. </a:t>
            </a:r>
          </a:p>
          <a:p>
            <a:r>
              <a:rPr lang="en-US" sz="2400" dirty="0" smtClean="0"/>
              <a:t>The second track may contain the account number, expiration date, information about the issuing bank, data specifying the exact format of the track, and other discretionary data.</a:t>
            </a:r>
            <a:endParaRPr lang="en-US" sz="24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5</a:t>
            </a:fld>
            <a:endParaRPr lang="en-US"/>
          </a:p>
        </p:txBody>
      </p:sp>
      <p:pic>
        <p:nvPicPr>
          <p:cNvPr id="84996" name="Picture 4"/>
          <p:cNvPicPr>
            <a:picLocks noGrp="1" noChangeAspect="1" noChangeArrowheads="1"/>
          </p:cNvPicPr>
          <p:nvPr>
            <p:ph sz="half" idx="2"/>
          </p:nvPr>
        </p:nvPicPr>
        <p:blipFill>
          <a:blip r:embed="rId2" cstate="print"/>
          <a:srcRect l="31507" t="13950" r="15068" b="31256"/>
          <a:stretch>
            <a:fillRect/>
          </a:stretch>
        </p:blipFill>
        <p:spPr bwMode="auto">
          <a:xfrm>
            <a:off x="3733800" y="4648200"/>
            <a:ext cx="2971800" cy="1905000"/>
          </a:xfrm>
          <a:prstGeom prst="rect">
            <a:avLst/>
          </a:prstGeom>
          <a:noFill/>
          <a:ln w="9525">
            <a:noFill/>
            <a:miter lim="800000"/>
            <a:headEnd/>
            <a:tailEnd/>
          </a:ln>
        </p:spPr>
      </p:pic>
      <p:sp>
        <p:nvSpPr>
          <p:cNvPr id="9" name="TextBox 8"/>
          <p:cNvSpPr txBox="1"/>
          <p:nvPr/>
        </p:nvSpPr>
        <p:spPr>
          <a:xfrm>
            <a:off x="3200400" y="6553200"/>
            <a:ext cx="4839786" cy="215444"/>
          </a:xfrm>
          <a:prstGeom prst="rect">
            <a:avLst/>
          </a:prstGeom>
          <a:noFill/>
        </p:spPr>
        <p:txBody>
          <a:bodyPr wrap="none" rtlCol="0">
            <a:spAutoFit/>
          </a:bodyPr>
          <a:lstStyle/>
          <a:p>
            <a:r>
              <a:rPr lang="en-US" sz="800" dirty="0" smtClean="0"/>
              <a:t>Public domain image by </a:t>
            </a:r>
            <a:r>
              <a:rPr lang="en-US" sz="800" i="1" dirty="0" smtClean="0"/>
              <a:t>Alexander Jones  </a:t>
            </a:r>
            <a:r>
              <a:rPr lang="en-US" sz="800" dirty="0" smtClean="0"/>
              <a:t>from http://commons.wikimedia.org/wiki/File:CCardBack.svg</a:t>
            </a:r>
            <a:endParaRPr lang="en-US" sz="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9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C69BCEFB-87FA-441A-B3F0-B703CA29FCEB}" type="slidenum">
              <a:rPr lang="en-US"/>
              <a:pPr/>
              <a:t>50</a:t>
            </a:fld>
            <a:endParaRPr lang="en-US"/>
          </a:p>
        </p:txBody>
      </p:sp>
      <p:sp>
        <p:nvSpPr>
          <p:cNvPr id="464898" name="Rectangle 2"/>
          <p:cNvSpPr>
            <a:spLocks noGrp="1" noChangeArrowheads="1"/>
          </p:cNvSpPr>
          <p:nvPr>
            <p:ph type="title"/>
          </p:nvPr>
        </p:nvSpPr>
        <p:spPr>
          <a:xfrm>
            <a:off x="457200" y="457200"/>
            <a:ext cx="8077200" cy="1066800"/>
          </a:xfrm>
        </p:spPr>
        <p:txBody>
          <a:bodyPr/>
          <a:lstStyle/>
          <a:p>
            <a:r>
              <a:rPr lang="en-US"/>
              <a:t>Equal Error Rate Comparison</a:t>
            </a:r>
          </a:p>
        </p:txBody>
      </p:sp>
      <p:sp>
        <p:nvSpPr>
          <p:cNvPr id="464899" name="Rectangle 3" descr="Rectangle: Click to edit Master text styles&#10;Second level&#10;Third level&#10;Fourth level&#10;Fifth level"/>
          <p:cNvSpPr>
            <a:spLocks noGrp="1" noChangeArrowheads="1"/>
          </p:cNvSpPr>
          <p:nvPr>
            <p:ph type="body" idx="1"/>
          </p:nvPr>
        </p:nvSpPr>
        <p:spPr>
          <a:xfrm>
            <a:off x="381000" y="1600200"/>
            <a:ext cx="8382000" cy="4495800"/>
          </a:xfrm>
        </p:spPr>
        <p:txBody>
          <a:bodyPr/>
          <a:lstStyle/>
          <a:p>
            <a:pPr>
              <a:lnSpc>
                <a:spcPct val="95000"/>
              </a:lnSpc>
            </a:pPr>
            <a:r>
              <a:rPr lang="en-US" sz="2800"/>
              <a:t>Equal error rate (EER): rate for fraud == insult</a:t>
            </a:r>
            <a:endParaRPr lang="en-US" sz="2800" b="1">
              <a:solidFill>
                <a:schemeClr val="accent2"/>
              </a:solidFill>
            </a:endParaRPr>
          </a:p>
          <a:p>
            <a:pPr>
              <a:lnSpc>
                <a:spcPct val="95000"/>
              </a:lnSpc>
            </a:pPr>
            <a:r>
              <a:rPr lang="en-US" sz="2800" b="1">
                <a:solidFill>
                  <a:schemeClr val="accent2"/>
                </a:solidFill>
              </a:rPr>
              <a:t>Fingerprint</a:t>
            </a:r>
            <a:r>
              <a:rPr lang="en-US" sz="2800"/>
              <a:t> biometric has EER of about 5%</a:t>
            </a:r>
          </a:p>
          <a:p>
            <a:pPr>
              <a:lnSpc>
                <a:spcPct val="95000"/>
              </a:lnSpc>
            </a:pPr>
            <a:r>
              <a:rPr lang="en-US" sz="2800" b="1">
                <a:solidFill>
                  <a:schemeClr val="accent2"/>
                </a:solidFill>
              </a:rPr>
              <a:t>Hand geometry</a:t>
            </a:r>
            <a:r>
              <a:rPr lang="en-US" sz="2800"/>
              <a:t> has EER of about 10</a:t>
            </a:r>
            <a:r>
              <a:rPr lang="en-US" sz="2800" baseline="30000"/>
              <a:t>-3</a:t>
            </a:r>
            <a:endParaRPr lang="en-US" sz="2800"/>
          </a:p>
          <a:p>
            <a:pPr>
              <a:lnSpc>
                <a:spcPct val="95000"/>
              </a:lnSpc>
            </a:pPr>
            <a:r>
              <a:rPr lang="en-US" sz="2800"/>
              <a:t>In theory,</a:t>
            </a:r>
            <a:r>
              <a:rPr lang="en-US" sz="2800" b="1">
                <a:solidFill>
                  <a:schemeClr val="accent2"/>
                </a:solidFill>
              </a:rPr>
              <a:t> iris scan</a:t>
            </a:r>
            <a:r>
              <a:rPr lang="en-US" sz="2800"/>
              <a:t> has EER of about 10</a:t>
            </a:r>
            <a:r>
              <a:rPr lang="en-US" sz="2800" baseline="30000"/>
              <a:t>-6</a:t>
            </a:r>
            <a:endParaRPr lang="en-US" sz="2800"/>
          </a:p>
          <a:p>
            <a:pPr lvl="1">
              <a:lnSpc>
                <a:spcPct val="95000"/>
              </a:lnSpc>
            </a:pPr>
            <a:r>
              <a:rPr lang="en-US" sz="2400"/>
              <a:t>But in practice, hard to achieve</a:t>
            </a:r>
          </a:p>
          <a:p>
            <a:pPr lvl="1">
              <a:lnSpc>
                <a:spcPct val="95000"/>
              </a:lnSpc>
            </a:pPr>
            <a:r>
              <a:rPr lang="en-US" sz="2400"/>
              <a:t>Enrollment phase must be extremely accurate</a:t>
            </a:r>
          </a:p>
          <a:p>
            <a:pPr>
              <a:lnSpc>
                <a:spcPct val="95000"/>
              </a:lnSpc>
            </a:pPr>
            <a:r>
              <a:rPr lang="en-US" sz="2800"/>
              <a:t>Most biometrics much worse than fingerprint!</a:t>
            </a:r>
          </a:p>
          <a:p>
            <a:pPr>
              <a:lnSpc>
                <a:spcPct val="95000"/>
              </a:lnSpc>
            </a:pPr>
            <a:r>
              <a:rPr lang="en-US" sz="2800"/>
              <a:t>ID biometrics are almost useless today</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863D1503-7EE9-44E6-AA9B-1FF31175F92F}" type="slidenum">
              <a:rPr lang="en-US"/>
              <a:pPr/>
              <a:t>51</a:t>
            </a:fld>
            <a:endParaRPr lang="en-US"/>
          </a:p>
        </p:txBody>
      </p:sp>
      <p:sp>
        <p:nvSpPr>
          <p:cNvPr id="465922" name="Rectangle 2"/>
          <p:cNvSpPr>
            <a:spLocks noGrp="1" noChangeArrowheads="1"/>
          </p:cNvSpPr>
          <p:nvPr>
            <p:ph type="title"/>
          </p:nvPr>
        </p:nvSpPr>
        <p:spPr>
          <a:xfrm>
            <a:off x="685800" y="381000"/>
            <a:ext cx="7772400" cy="1143000"/>
          </a:xfrm>
        </p:spPr>
        <p:txBody>
          <a:bodyPr/>
          <a:lstStyle/>
          <a:p>
            <a:r>
              <a:rPr lang="en-US"/>
              <a:t>Biometrics: The Bottom Line</a:t>
            </a:r>
          </a:p>
        </p:txBody>
      </p:sp>
      <p:sp>
        <p:nvSpPr>
          <p:cNvPr id="465923" name="Rectangle 3" descr="Rectangle: Click to edit Master text styles&#10;Second level&#10;Third level&#10;Fourth level&#10;Fifth level"/>
          <p:cNvSpPr>
            <a:spLocks noGrp="1" noChangeArrowheads="1"/>
          </p:cNvSpPr>
          <p:nvPr>
            <p:ph type="body" idx="1"/>
          </p:nvPr>
        </p:nvSpPr>
        <p:spPr>
          <a:xfrm>
            <a:off x="685800" y="1600200"/>
            <a:ext cx="7772400" cy="4572000"/>
          </a:xfrm>
        </p:spPr>
        <p:txBody>
          <a:bodyPr/>
          <a:lstStyle/>
          <a:p>
            <a:pPr>
              <a:lnSpc>
                <a:spcPct val="80000"/>
              </a:lnSpc>
            </a:pPr>
            <a:r>
              <a:rPr lang="en-US" sz="2800"/>
              <a:t>Biometrics are hard to forge</a:t>
            </a:r>
          </a:p>
          <a:p>
            <a:pPr>
              <a:lnSpc>
                <a:spcPct val="80000"/>
              </a:lnSpc>
            </a:pPr>
            <a:r>
              <a:rPr lang="en-US" sz="2800"/>
              <a:t>But attacker could</a:t>
            </a:r>
          </a:p>
          <a:p>
            <a:pPr lvl="1">
              <a:lnSpc>
                <a:spcPct val="80000"/>
              </a:lnSpc>
            </a:pPr>
            <a:r>
              <a:rPr lang="en-US" sz="2400"/>
              <a:t>Steal Alice’s thumb</a:t>
            </a:r>
          </a:p>
          <a:p>
            <a:pPr lvl="1">
              <a:lnSpc>
                <a:spcPct val="80000"/>
              </a:lnSpc>
            </a:pPr>
            <a:r>
              <a:rPr lang="en-US" sz="2400"/>
              <a:t>Photocopy Bob’s fingerprint, eye, etc.</a:t>
            </a:r>
          </a:p>
          <a:p>
            <a:pPr lvl="1">
              <a:lnSpc>
                <a:spcPct val="80000"/>
              </a:lnSpc>
            </a:pPr>
            <a:r>
              <a:rPr lang="en-US" sz="2400"/>
              <a:t>Subvert software and/or database and/or “trusted path”</a:t>
            </a:r>
          </a:p>
          <a:p>
            <a:pPr>
              <a:lnSpc>
                <a:spcPct val="80000"/>
              </a:lnSpc>
            </a:pPr>
            <a:r>
              <a:rPr lang="en-US" sz="2800"/>
              <a:t>Also, how to revoke a “broken” biometric?</a:t>
            </a:r>
          </a:p>
          <a:p>
            <a:pPr>
              <a:lnSpc>
                <a:spcPct val="80000"/>
              </a:lnSpc>
            </a:pPr>
            <a:r>
              <a:rPr lang="en-US" sz="2800" b="1">
                <a:solidFill>
                  <a:schemeClr val="accent2"/>
                </a:solidFill>
              </a:rPr>
              <a:t>Biometrics are not foolproof!</a:t>
            </a:r>
            <a:endParaRPr lang="en-US" sz="2800"/>
          </a:p>
          <a:p>
            <a:pPr>
              <a:lnSpc>
                <a:spcPct val="80000"/>
              </a:lnSpc>
            </a:pPr>
            <a:r>
              <a:rPr lang="en-US" sz="2800"/>
              <a:t>Biometric use is limited today</a:t>
            </a:r>
          </a:p>
          <a:p>
            <a:pPr>
              <a:lnSpc>
                <a:spcPct val="80000"/>
              </a:lnSpc>
            </a:pPr>
            <a:r>
              <a:rPr lang="en-US" sz="2800"/>
              <a:t>That should change in the future…</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100" name="Rectangle 4"/>
          <p:cNvSpPr>
            <a:spLocks noGrp="1" noChangeArrowheads="1"/>
          </p:cNvSpPr>
          <p:nvPr>
            <p:ph type="ctrTitle"/>
          </p:nvPr>
        </p:nvSpPr>
        <p:spPr/>
        <p:txBody>
          <a:bodyPr/>
          <a:lstStyle/>
          <a:p>
            <a:r>
              <a:rPr lang="en-US"/>
              <a:t>Something You Have</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AA0D3D27-A5AE-4A4A-B40B-5B28564755AF}" type="slidenum">
              <a:rPr lang="en-US"/>
              <a:pPr/>
              <a:t>53</a:t>
            </a:fld>
            <a:endParaRPr lang="en-US"/>
          </a:p>
        </p:txBody>
      </p:sp>
      <p:sp>
        <p:nvSpPr>
          <p:cNvPr id="466946" name="Rectangle 2"/>
          <p:cNvSpPr>
            <a:spLocks noGrp="1" noChangeArrowheads="1"/>
          </p:cNvSpPr>
          <p:nvPr>
            <p:ph type="title"/>
          </p:nvPr>
        </p:nvSpPr>
        <p:spPr/>
        <p:txBody>
          <a:bodyPr/>
          <a:lstStyle/>
          <a:p>
            <a:r>
              <a:rPr lang="en-US"/>
              <a:t>Something You Have</a:t>
            </a:r>
          </a:p>
        </p:txBody>
      </p:sp>
      <p:sp>
        <p:nvSpPr>
          <p:cNvPr id="466947" name="Rectangle 3" descr="Rectangle: Click to edit Master text styles&#10;Second level&#10;Third level&#10;Fourth level&#10;Fifth level"/>
          <p:cNvSpPr>
            <a:spLocks noGrp="1" noChangeArrowheads="1"/>
          </p:cNvSpPr>
          <p:nvPr>
            <p:ph type="body" idx="1"/>
          </p:nvPr>
        </p:nvSpPr>
        <p:spPr>
          <a:xfrm>
            <a:off x="685800" y="1828800"/>
            <a:ext cx="7772400" cy="4267200"/>
          </a:xfrm>
        </p:spPr>
        <p:txBody>
          <a:bodyPr/>
          <a:lstStyle/>
          <a:p>
            <a:pPr>
              <a:lnSpc>
                <a:spcPct val="90000"/>
              </a:lnSpc>
            </a:pPr>
            <a:r>
              <a:rPr lang="en-US" sz="2800"/>
              <a:t>Something in your possession</a:t>
            </a:r>
          </a:p>
          <a:p>
            <a:pPr>
              <a:lnSpc>
                <a:spcPct val="90000"/>
              </a:lnSpc>
            </a:pPr>
            <a:r>
              <a:rPr lang="en-US" sz="2800"/>
              <a:t>Many examples including</a:t>
            </a:r>
          </a:p>
          <a:p>
            <a:pPr>
              <a:lnSpc>
                <a:spcPct val="90000"/>
              </a:lnSpc>
            </a:pPr>
            <a:r>
              <a:rPr lang="en-US" sz="2800"/>
              <a:t>Car key</a:t>
            </a:r>
          </a:p>
          <a:p>
            <a:pPr>
              <a:lnSpc>
                <a:spcPct val="90000"/>
              </a:lnSpc>
            </a:pPr>
            <a:r>
              <a:rPr lang="en-US" sz="2800"/>
              <a:t>Laptop computer</a:t>
            </a:r>
          </a:p>
          <a:p>
            <a:pPr lvl="1">
              <a:lnSpc>
                <a:spcPct val="90000"/>
              </a:lnSpc>
            </a:pPr>
            <a:r>
              <a:rPr lang="en-US" sz="2400"/>
              <a:t>Or specific MAC address</a:t>
            </a:r>
          </a:p>
          <a:p>
            <a:pPr>
              <a:lnSpc>
                <a:spcPct val="90000"/>
              </a:lnSpc>
            </a:pPr>
            <a:r>
              <a:rPr lang="en-US" sz="2800"/>
              <a:t>Password generator</a:t>
            </a:r>
          </a:p>
          <a:p>
            <a:pPr lvl="1">
              <a:lnSpc>
                <a:spcPct val="90000"/>
              </a:lnSpc>
            </a:pPr>
            <a:r>
              <a:rPr lang="en-US" sz="2400"/>
              <a:t>We’ll look at this next</a:t>
            </a:r>
          </a:p>
          <a:p>
            <a:pPr>
              <a:lnSpc>
                <a:spcPct val="90000"/>
              </a:lnSpc>
            </a:pPr>
            <a:r>
              <a:rPr lang="en-US" sz="2800"/>
              <a:t>ATM card, smartcard, etc.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66947">
                                            <p:txEl>
                                              <p:pRg st="0" end="0"/>
                                            </p:txEl>
                                          </p:spTgt>
                                        </p:tgtEl>
                                        <p:attrNameLst>
                                          <p:attrName>style.visibility</p:attrName>
                                        </p:attrNameLst>
                                      </p:cBhvr>
                                      <p:to>
                                        <p:strVal val="visible"/>
                                      </p:to>
                                    </p:set>
                                    <p:animEffect transition="in" filter="box(out)">
                                      <p:cBhvr>
                                        <p:cTn id="7" dur="500"/>
                                        <p:tgtEl>
                                          <p:spTgt spid="46694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66947">
                                            <p:txEl>
                                              <p:pRg st="1" end="1"/>
                                            </p:txEl>
                                          </p:spTgt>
                                        </p:tgtEl>
                                        <p:attrNameLst>
                                          <p:attrName>style.visibility</p:attrName>
                                        </p:attrNameLst>
                                      </p:cBhvr>
                                      <p:to>
                                        <p:strVal val="visible"/>
                                      </p:to>
                                    </p:set>
                                    <p:animEffect transition="in" filter="box(out)">
                                      <p:cBhvr>
                                        <p:cTn id="12" dur="500"/>
                                        <p:tgtEl>
                                          <p:spTgt spid="466947">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66947">
                                            <p:txEl>
                                              <p:pRg st="2" end="2"/>
                                            </p:txEl>
                                          </p:spTgt>
                                        </p:tgtEl>
                                        <p:attrNameLst>
                                          <p:attrName>style.visibility</p:attrName>
                                        </p:attrNameLst>
                                      </p:cBhvr>
                                      <p:to>
                                        <p:strVal val="visible"/>
                                      </p:to>
                                    </p:set>
                                    <p:animEffect transition="in" filter="box(out)">
                                      <p:cBhvr>
                                        <p:cTn id="17" dur="500"/>
                                        <p:tgtEl>
                                          <p:spTgt spid="466947">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466947">
                                            <p:txEl>
                                              <p:pRg st="3" end="3"/>
                                            </p:txEl>
                                          </p:spTgt>
                                        </p:tgtEl>
                                        <p:attrNameLst>
                                          <p:attrName>style.visibility</p:attrName>
                                        </p:attrNameLst>
                                      </p:cBhvr>
                                      <p:to>
                                        <p:strVal val="visible"/>
                                      </p:to>
                                    </p:set>
                                    <p:animEffect transition="in" filter="box(out)">
                                      <p:cBhvr>
                                        <p:cTn id="22" dur="500"/>
                                        <p:tgtEl>
                                          <p:spTgt spid="466947">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par>
                                <p:cTn id="23" presetID="4" presetClass="entr" presetSubtype="32" fill="hold" grpId="0" nodeType="withEffect">
                                  <p:stCondLst>
                                    <p:cond delay="0"/>
                                  </p:stCondLst>
                                  <p:childTnLst>
                                    <p:set>
                                      <p:cBhvr>
                                        <p:cTn id="24" dur="1" fill="hold">
                                          <p:stCondLst>
                                            <p:cond delay="0"/>
                                          </p:stCondLst>
                                        </p:cTn>
                                        <p:tgtEl>
                                          <p:spTgt spid="466947">
                                            <p:txEl>
                                              <p:pRg st="4" end="4"/>
                                            </p:txEl>
                                          </p:spTgt>
                                        </p:tgtEl>
                                        <p:attrNameLst>
                                          <p:attrName>style.visibility</p:attrName>
                                        </p:attrNameLst>
                                      </p:cBhvr>
                                      <p:to>
                                        <p:strVal val="visible"/>
                                      </p:to>
                                    </p:set>
                                    <p:animEffect transition="in" filter="box(out)">
                                      <p:cBhvr>
                                        <p:cTn id="25" dur="500"/>
                                        <p:tgtEl>
                                          <p:spTgt spid="466947">
                                            <p:txEl>
                                              <p:pRg st="4" end="4"/>
                                            </p:txEl>
                                          </p:spTgt>
                                        </p:tgtEl>
                                      </p:cBhvr>
                                    </p:animEffect>
                                  </p:childTnLst>
                                  <p:subTnLst>
                                    <p:audio>
                                      <p:cMediaNode>
                                        <p:cTn display="0" masterRel="sameClick">
                                          <p:stCondLst>
                                            <p:cond evt="begin" delay="0">
                                              <p:tn val="23"/>
                                            </p:cond>
                                          </p:stCondLst>
                                          <p:endCondLst>
                                            <p:cond evt="onStopAudio" delay="0">
                                              <p:tgtEl>
                                                <p:sldTgt/>
                                              </p:tgtEl>
                                            </p:cond>
                                          </p:endCondLst>
                                        </p:cTn>
                                        <p:tgtEl>
                                          <p:sndTgt r:embed="rId2" name="Camera"/>
                                        </p:tgtEl>
                                      </p:cMediaNode>
                                    </p:audio>
                                  </p:sub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32" fill="hold" grpId="0" nodeType="clickEffect">
                                  <p:stCondLst>
                                    <p:cond delay="0"/>
                                  </p:stCondLst>
                                  <p:childTnLst>
                                    <p:set>
                                      <p:cBhvr>
                                        <p:cTn id="29" dur="1" fill="hold">
                                          <p:stCondLst>
                                            <p:cond delay="0"/>
                                          </p:stCondLst>
                                        </p:cTn>
                                        <p:tgtEl>
                                          <p:spTgt spid="466947">
                                            <p:txEl>
                                              <p:pRg st="5" end="5"/>
                                            </p:txEl>
                                          </p:spTgt>
                                        </p:tgtEl>
                                        <p:attrNameLst>
                                          <p:attrName>style.visibility</p:attrName>
                                        </p:attrNameLst>
                                      </p:cBhvr>
                                      <p:to>
                                        <p:strVal val="visible"/>
                                      </p:to>
                                    </p:set>
                                    <p:animEffect transition="in" filter="box(out)">
                                      <p:cBhvr>
                                        <p:cTn id="30" dur="500"/>
                                        <p:tgtEl>
                                          <p:spTgt spid="466947">
                                            <p:txEl>
                                              <p:pRg st="5" end="5"/>
                                            </p:txEl>
                                          </p:spTgt>
                                        </p:tgtEl>
                                      </p:cBhvr>
                                    </p:animEffect>
                                  </p:childTnLst>
                                  <p:subTnLst>
                                    <p:audio>
                                      <p:cMediaNode>
                                        <p:cTn display="0" masterRel="sameClick">
                                          <p:stCondLst>
                                            <p:cond evt="begin" delay="0">
                                              <p:tn val="28"/>
                                            </p:cond>
                                          </p:stCondLst>
                                          <p:endCondLst>
                                            <p:cond evt="onStopAudio" delay="0">
                                              <p:tgtEl>
                                                <p:sldTgt/>
                                              </p:tgtEl>
                                            </p:cond>
                                          </p:endCondLst>
                                        </p:cTn>
                                        <p:tgtEl>
                                          <p:sndTgt r:embed="rId2" name="Camera"/>
                                        </p:tgtEl>
                                      </p:cMediaNode>
                                    </p:audio>
                                  </p:subTnLst>
                                </p:cTn>
                              </p:par>
                              <p:par>
                                <p:cTn id="31" presetID="4" presetClass="entr" presetSubtype="32" fill="hold" grpId="0" nodeType="withEffect">
                                  <p:stCondLst>
                                    <p:cond delay="0"/>
                                  </p:stCondLst>
                                  <p:childTnLst>
                                    <p:set>
                                      <p:cBhvr>
                                        <p:cTn id="32" dur="1" fill="hold">
                                          <p:stCondLst>
                                            <p:cond delay="0"/>
                                          </p:stCondLst>
                                        </p:cTn>
                                        <p:tgtEl>
                                          <p:spTgt spid="466947">
                                            <p:txEl>
                                              <p:pRg st="6" end="6"/>
                                            </p:txEl>
                                          </p:spTgt>
                                        </p:tgtEl>
                                        <p:attrNameLst>
                                          <p:attrName>style.visibility</p:attrName>
                                        </p:attrNameLst>
                                      </p:cBhvr>
                                      <p:to>
                                        <p:strVal val="visible"/>
                                      </p:to>
                                    </p:set>
                                    <p:animEffect transition="in" filter="box(out)">
                                      <p:cBhvr>
                                        <p:cTn id="33" dur="500"/>
                                        <p:tgtEl>
                                          <p:spTgt spid="466947">
                                            <p:txEl>
                                              <p:pRg st="6" end="6"/>
                                            </p:txEl>
                                          </p:spTgt>
                                        </p:tgtEl>
                                      </p:cBhvr>
                                    </p:animEffect>
                                  </p:childTnLst>
                                  <p:subTnLst>
                                    <p:audio>
                                      <p:cMediaNode>
                                        <p:cTn display="0" masterRel="sameClick">
                                          <p:stCondLst>
                                            <p:cond evt="begin" delay="0">
                                              <p:tn val="31"/>
                                            </p:cond>
                                          </p:stCondLst>
                                          <p:endCondLst>
                                            <p:cond evt="onStopAudio" delay="0">
                                              <p:tgtEl>
                                                <p:sldTgt/>
                                              </p:tgtEl>
                                            </p:cond>
                                          </p:endCondLst>
                                        </p:cTn>
                                        <p:tgtEl>
                                          <p:sndTgt r:embed="rId2" name="Camera"/>
                                        </p:tgtEl>
                                      </p:cMediaNode>
                                    </p:audio>
                                  </p:sub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32" fill="hold" grpId="0" nodeType="clickEffect">
                                  <p:stCondLst>
                                    <p:cond delay="0"/>
                                  </p:stCondLst>
                                  <p:childTnLst>
                                    <p:set>
                                      <p:cBhvr>
                                        <p:cTn id="37" dur="1" fill="hold">
                                          <p:stCondLst>
                                            <p:cond delay="0"/>
                                          </p:stCondLst>
                                        </p:cTn>
                                        <p:tgtEl>
                                          <p:spTgt spid="466947">
                                            <p:txEl>
                                              <p:pRg st="7" end="7"/>
                                            </p:txEl>
                                          </p:spTgt>
                                        </p:tgtEl>
                                        <p:attrNameLst>
                                          <p:attrName>style.visibility</p:attrName>
                                        </p:attrNameLst>
                                      </p:cBhvr>
                                      <p:to>
                                        <p:strVal val="visible"/>
                                      </p:to>
                                    </p:set>
                                    <p:animEffect transition="in" filter="box(out)">
                                      <p:cBhvr>
                                        <p:cTn id="38" dur="500"/>
                                        <p:tgtEl>
                                          <p:spTgt spid="466947">
                                            <p:txEl>
                                              <p:pRg st="7" end="7"/>
                                            </p:txEl>
                                          </p:spTgt>
                                        </p:tgtEl>
                                      </p:cBhvr>
                                    </p:animEffect>
                                  </p:childTnLst>
                                  <p:subTnLst>
                                    <p:audio>
                                      <p:cMediaNode>
                                        <p:cTn display="0" masterRel="sameClick">
                                          <p:stCondLst>
                                            <p:cond evt="begin" delay="0">
                                              <p:tn val="36"/>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7"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AA0D3D27-A5AE-4A4A-B40B-5B28564755AF}" type="slidenum">
              <a:rPr lang="en-US"/>
              <a:pPr/>
              <a:t>54</a:t>
            </a:fld>
            <a:endParaRPr lang="en-US"/>
          </a:p>
        </p:txBody>
      </p:sp>
      <p:sp>
        <p:nvSpPr>
          <p:cNvPr id="466946" name="Rectangle 2"/>
          <p:cNvSpPr>
            <a:spLocks noGrp="1" noChangeArrowheads="1"/>
          </p:cNvSpPr>
          <p:nvPr>
            <p:ph type="title"/>
          </p:nvPr>
        </p:nvSpPr>
        <p:spPr/>
        <p:txBody>
          <a:bodyPr/>
          <a:lstStyle/>
          <a:p>
            <a:r>
              <a:rPr lang="en-US"/>
              <a:t>Something You Have</a:t>
            </a:r>
          </a:p>
        </p:txBody>
      </p:sp>
      <p:sp>
        <p:nvSpPr>
          <p:cNvPr id="466947" name="Rectangle 3" descr="Rectangle: Click to edit Master text styles&#10;Second level&#10;Third level&#10;Fourth level&#10;Fifth level"/>
          <p:cNvSpPr>
            <a:spLocks noGrp="1" noChangeArrowheads="1"/>
          </p:cNvSpPr>
          <p:nvPr>
            <p:ph type="body" idx="1"/>
          </p:nvPr>
        </p:nvSpPr>
        <p:spPr>
          <a:xfrm>
            <a:off x="685800" y="1828800"/>
            <a:ext cx="7772400" cy="4267200"/>
          </a:xfrm>
        </p:spPr>
        <p:txBody>
          <a:bodyPr/>
          <a:lstStyle/>
          <a:p>
            <a:pPr>
              <a:lnSpc>
                <a:spcPct val="90000"/>
              </a:lnSpc>
            </a:pPr>
            <a:r>
              <a:rPr lang="en-US" sz="2800"/>
              <a:t>Something in your possession</a:t>
            </a:r>
          </a:p>
          <a:p>
            <a:pPr>
              <a:lnSpc>
                <a:spcPct val="90000"/>
              </a:lnSpc>
            </a:pPr>
            <a:r>
              <a:rPr lang="en-US" sz="2800"/>
              <a:t>Many examples including</a:t>
            </a:r>
          </a:p>
          <a:p>
            <a:pPr>
              <a:lnSpc>
                <a:spcPct val="90000"/>
              </a:lnSpc>
            </a:pPr>
            <a:r>
              <a:rPr lang="en-US" sz="2800"/>
              <a:t>Car key</a:t>
            </a:r>
          </a:p>
          <a:p>
            <a:pPr>
              <a:lnSpc>
                <a:spcPct val="90000"/>
              </a:lnSpc>
            </a:pPr>
            <a:r>
              <a:rPr lang="en-US" sz="2800"/>
              <a:t>Laptop computer</a:t>
            </a:r>
          </a:p>
          <a:p>
            <a:pPr lvl="1">
              <a:lnSpc>
                <a:spcPct val="90000"/>
              </a:lnSpc>
            </a:pPr>
            <a:r>
              <a:rPr lang="en-US" sz="2400"/>
              <a:t>Or specific MAC address</a:t>
            </a:r>
          </a:p>
          <a:p>
            <a:pPr>
              <a:lnSpc>
                <a:spcPct val="90000"/>
              </a:lnSpc>
            </a:pPr>
            <a:r>
              <a:rPr lang="en-US" sz="2800"/>
              <a:t>Password generator</a:t>
            </a:r>
          </a:p>
          <a:p>
            <a:pPr lvl="1">
              <a:lnSpc>
                <a:spcPct val="90000"/>
              </a:lnSpc>
            </a:pPr>
            <a:r>
              <a:rPr lang="en-US" sz="2400"/>
              <a:t>We’ll look at this next</a:t>
            </a:r>
          </a:p>
          <a:p>
            <a:pPr>
              <a:lnSpc>
                <a:spcPct val="90000"/>
              </a:lnSpc>
            </a:pPr>
            <a:r>
              <a:rPr lang="en-US" sz="2800"/>
              <a:t>ATM card, smartcard, etc.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66947">
                                            <p:txEl>
                                              <p:pRg st="0" end="0"/>
                                            </p:txEl>
                                          </p:spTgt>
                                        </p:tgtEl>
                                        <p:attrNameLst>
                                          <p:attrName>style.visibility</p:attrName>
                                        </p:attrNameLst>
                                      </p:cBhvr>
                                      <p:to>
                                        <p:strVal val="visible"/>
                                      </p:to>
                                    </p:set>
                                    <p:animEffect transition="in" filter="box(out)">
                                      <p:cBhvr>
                                        <p:cTn id="7" dur="500"/>
                                        <p:tgtEl>
                                          <p:spTgt spid="46694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66947">
                                            <p:txEl>
                                              <p:pRg st="1" end="1"/>
                                            </p:txEl>
                                          </p:spTgt>
                                        </p:tgtEl>
                                        <p:attrNameLst>
                                          <p:attrName>style.visibility</p:attrName>
                                        </p:attrNameLst>
                                      </p:cBhvr>
                                      <p:to>
                                        <p:strVal val="visible"/>
                                      </p:to>
                                    </p:set>
                                    <p:animEffect transition="in" filter="box(out)">
                                      <p:cBhvr>
                                        <p:cTn id="12" dur="500"/>
                                        <p:tgtEl>
                                          <p:spTgt spid="466947">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66947">
                                            <p:txEl>
                                              <p:pRg st="2" end="2"/>
                                            </p:txEl>
                                          </p:spTgt>
                                        </p:tgtEl>
                                        <p:attrNameLst>
                                          <p:attrName>style.visibility</p:attrName>
                                        </p:attrNameLst>
                                      </p:cBhvr>
                                      <p:to>
                                        <p:strVal val="visible"/>
                                      </p:to>
                                    </p:set>
                                    <p:animEffect transition="in" filter="box(out)">
                                      <p:cBhvr>
                                        <p:cTn id="17" dur="500"/>
                                        <p:tgtEl>
                                          <p:spTgt spid="466947">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466947">
                                            <p:txEl>
                                              <p:pRg st="3" end="3"/>
                                            </p:txEl>
                                          </p:spTgt>
                                        </p:tgtEl>
                                        <p:attrNameLst>
                                          <p:attrName>style.visibility</p:attrName>
                                        </p:attrNameLst>
                                      </p:cBhvr>
                                      <p:to>
                                        <p:strVal val="visible"/>
                                      </p:to>
                                    </p:set>
                                    <p:animEffect transition="in" filter="box(out)">
                                      <p:cBhvr>
                                        <p:cTn id="22" dur="500"/>
                                        <p:tgtEl>
                                          <p:spTgt spid="466947">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par>
                                <p:cTn id="23" presetID="4" presetClass="entr" presetSubtype="32" fill="hold" grpId="0" nodeType="withEffect">
                                  <p:stCondLst>
                                    <p:cond delay="0"/>
                                  </p:stCondLst>
                                  <p:childTnLst>
                                    <p:set>
                                      <p:cBhvr>
                                        <p:cTn id="24" dur="1" fill="hold">
                                          <p:stCondLst>
                                            <p:cond delay="0"/>
                                          </p:stCondLst>
                                        </p:cTn>
                                        <p:tgtEl>
                                          <p:spTgt spid="466947">
                                            <p:txEl>
                                              <p:pRg st="4" end="4"/>
                                            </p:txEl>
                                          </p:spTgt>
                                        </p:tgtEl>
                                        <p:attrNameLst>
                                          <p:attrName>style.visibility</p:attrName>
                                        </p:attrNameLst>
                                      </p:cBhvr>
                                      <p:to>
                                        <p:strVal val="visible"/>
                                      </p:to>
                                    </p:set>
                                    <p:animEffect transition="in" filter="box(out)">
                                      <p:cBhvr>
                                        <p:cTn id="25" dur="500"/>
                                        <p:tgtEl>
                                          <p:spTgt spid="466947">
                                            <p:txEl>
                                              <p:pRg st="4" end="4"/>
                                            </p:txEl>
                                          </p:spTgt>
                                        </p:tgtEl>
                                      </p:cBhvr>
                                    </p:animEffect>
                                  </p:childTnLst>
                                  <p:subTnLst>
                                    <p:audio>
                                      <p:cMediaNode>
                                        <p:cTn display="0" masterRel="sameClick">
                                          <p:stCondLst>
                                            <p:cond evt="begin" delay="0">
                                              <p:tn val="23"/>
                                            </p:cond>
                                          </p:stCondLst>
                                          <p:endCondLst>
                                            <p:cond evt="onStopAudio" delay="0">
                                              <p:tgtEl>
                                                <p:sldTgt/>
                                              </p:tgtEl>
                                            </p:cond>
                                          </p:endCondLst>
                                        </p:cTn>
                                        <p:tgtEl>
                                          <p:sndTgt r:embed="rId2" name="Camera"/>
                                        </p:tgtEl>
                                      </p:cMediaNode>
                                    </p:audio>
                                  </p:sub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32" fill="hold" grpId="0" nodeType="clickEffect">
                                  <p:stCondLst>
                                    <p:cond delay="0"/>
                                  </p:stCondLst>
                                  <p:childTnLst>
                                    <p:set>
                                      <p:cBhvr>
                                        <p:cTn id="29" dur="1" fill="hold">
                                          <p:stCondLst>
                                            <p:cond delay="0"/>
                                          </p:stCondLst>
                                        </p:cTn>
                                        <p:tgtEl>
                                          <p:spTgt spid="466947">
                                            <p:txEl>
                                              <p:pRg st="5" end="5"/>
                                            </p:txEl>
                                          </p:spTgt>
                                        </p:tgtEl>
                                        <p:attrNameLst>
                                          <p:attrName>style.visibility</p:attrName>
                                        </p:attrNameLst>
                                      </p:cBhvr>
                                      <p:to>
                                        <p:strVal val="visible"/>
                                      </p:to>
                                    </p:set>
                                    <p:animEffect transition="in" filter="box(out)">
                                      <p:cBhvr>
                                        <p:cTn id="30" dur="500"/>
                                        <p:tgtEl>
                                          <p:spTgt spid="466947">
                                            <p:txEl>
                                              <p:pRg st="5" end="5"/>
                                            </p:txEl>
                                          </p:spTgt>
                                        </p:tgtEl>
                                      </p:cBhvr>
                                    </p:animEffect>
                                  </p:childTnLst>
                                  <p:subTnLst>
                                    <p:audio>
                                      <p:cMediaNode>
                                        <p:cTn display="0" masterRel="sameClick">
                                          <p:stCondLst>
                                            <p:cond evt="begin" delay="0">
                                              <p:tn val="28"/>
                                            </p:cond>
                                          </p:stCondLst>
                                          <p:endCondLst>
                                            <p:cond evt="onStopAudio" delay="0">
                                              <p:tgtEl>
                                                <p:sldTgt/>
                                              </p:tgtEl>
                                            </p:cond>
                                          </p:endCondLst>
                                        </p:cTn>
                                        <p:tgtEl>
                                          <p:sndTgt r:embed="rId2" name="Camera"/>
                                        </p:tgtEl>
                                      </p:cMediaNode>
                                    </p:audio>
                                  </p:subTnLst>
                                </p:cTn>
                              </p:par>
                              <p:par>
                                <p:cTn id="31" presetID="4" presetClass="entr" presetSubtype="32" fill="hold" grpId="0" nodeType="withEffect">
                                  <p:stCondLst>
                                    <p:cond delay="0"/>
                                  </p:stCondLst>
                                  <p:childTnLst>
                                    <p:set>
                                      <p:cBhvr>
                                        <p:cTn id="32" dur="1" fill="hold">
                                          <p:stCondLst>
                                            <p:cond delay="0"/>
                                          </p:stCondLst>
                                        </p:cTn>
                                        <p:tgtEl>
                                          <p:spTgt spid="466947">
                                            <p:txEl>
                                              <p:pRg st="6" end="6"/>
                                            </p:txEl>
                                          </p:spTgt>
                                        </p:tgtEl>
                                        <p:attrNameLst>
                                          <p:attrName>style.visibility</p:attrName>
                                        </p:attrNameLst>
                                      </p:cBhvr>
                                      <p:to>
                                        <p:strVal val="visible"/>
                                      </p:to>
                                    </p:set>
                                    <p:animEffect transition="in" filter="box(out)">
                                      <p:cBhvr>
                                        <p:cTn id="33" dur="500"/>
                                        <p:tgtEl>
                                          <p:spTgt spid="466947">
                                            <p:txEl>
                                              <p:pRg st="6" end="6"/>
                                            </p:txEl>
                                          </p:spTgt>
                                        </p:tgtEl>
                                      </p:cBhvr>
                                    </p:animEffect>
                                  </p:childTnLst>
                                  <p:subTnLst>
                                    <p:audio>
                                      <p:cMediaNode>
                                        <p:cTn display="0" masterRel="sameClick">
                                          <p:stCondLst>
                                            <p:cond evt="begin" delay="0">
                                              <p:tn val="31"/>
                                            </p:cond>
                                          </p:stCondLst>
                                          <p:endCondLst>
                                            <p:cond evt="onStopAudio" delay="0">
                                              <p:tgtEl>
                                                <p:sldTgt/>
                                              </p:tgtEl>
                                            </p:cond>
                                          </p:endCondLst>
                                        </p:cTn>
                                        <p:tgtEl>
                                          <p:sndTgt r:embed="rId2" name="Camera"/>
                                        </p:tgtEl>
                                      </p:cMediaNode>
                                    </p:audio>
                                  </p:sub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32" fill="hold" grpId="0" nodeType="clickEffect">
                                  <p:stCondLst>
                                    <p:cond delay="0"/>
                                  </p:stCondLst>
                                  <p:childTnLst>
                                    <p:set>
                                      <p:cBhvr>
                                        <p:cTn id="37" dur="1" fill="hold">
                                          <p:stCondLst>
                                            <p:cond delay="0"/>
                                          </p:stCondLst>
                                        </p:cTn>
                                        <p:tgtEl>
                                          <p:spTgt spid="466947">
                                            <p:txEl>
                                              <p:pRg st="7" end="7"/>
                                            </p:txEl>
                                          </p:spTgt>
                                        </p:tgtEl>
                                        <p:attrNameLst>
                                          <p:attrName>style.visibility</p:attrName>
                                        </p:attrNameLst>
                                      </p:cBhvr>
                                      <p:to>
                                        <p:strVal val="visible"/>
                                      </p:to>
                                    </p:set>
                                    <p:animEffect transition="in" filter="box(out)">
                                      <p:cBhvr>
                                        <p:cTn id="38" dur="500"/>
                                        <p:tgtEl>
                                          <p:spTgt spid="466947">
                                            <p:txEl>
                                              <p:pRg st="7" end="7"/>
                                            </p:txEl>
                                          </p:spTgt>
                                        </p:tgtEl>
                                      </p:cBhvr>
                                    </p:animEffect>
                                  </p:childTnLst>
                                  <p:subTnLst>
                                    <p:audio>
                                      <p:cMediaNode>
                                        <p:cTn display="0" masterRel="sameClick">
                                          <p:stCondLst>
                                            <p:cond evt="begin" delay="0">
                                              <p:tn val="36"/>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7"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 name="Slide Number Placeholder 5"/>
          <p:cNvSpPr>
            <a:spLocks noGrp="1"/>
          </p:cNvSpPr>
          <p:nvPr>
            <p:ph type="sldNum" sz="quarter" idx="4294967295"/>
          </p:nvPr>
        </p:nvSpPr>
        <p:spPr>
          <a:xfrm>
            <a:off x="6553200" y="6248400"/>
            <a:ext cx="1905000" cy="457200"/>
          </a:xfrm>
          <a:prstGeom prst="rect">
            <a:avLst/>
          </a:prstGeom>
        </p:spPr>
        <p:txBody>
          <a:bodyPr/>
          <a:lstStyle/>
          <a:p>
            <a:fld id="{D707DDE7-D370-4B72-8297-619A96A3B49D}" type="slidenum">
              <a:rPr lang="en-US"/>
              <a:pPr/>
              <a:t>55</a:t>
            </a:fld>
            <a:endParaRPr lang="en-US"/>
          </a:p>
        </p:txBody>
      </p:sp>
      <p:sp>
        <p:nvSpPr>
          <p:cNvPr id="467970" name="Rectangle 2"/>
          <p:cNvSpPr>
            <a:spLocks noGrp="1" noChangeArrowheads="1"/>
          </p:cNvSpPr>
          <p:nvPr>
            <p:ph type="title"/>
          </p:nvPr>
        </p:nvSpPr>
        <p:spPr>
          <a:xfrm>
            <a:off x="609600" y="304800"/>
            <a:ext cx="7772400" cy="914400"/>
          </a:xfrm>
        </p:spPr>
        <p:txBody>
          <a:bodyPr/>
          <a:lstStyle/>
          <a:p>
            <a:r>
              <a:rPr lang="en-US" sz="4000"/>
              <a:t>Password Generator – a Challenge-Handshake Method</a:t>
            </a:r>
          </a:p>
        </p:txBody>
      </p:sp>
      <p:sp>
        <p:nvSpPr>
          <p:cNvPr id="467971" name="Rectangle 3" descr="Rectangle: Click to edit Master text styles&#10;Second level&#10;Third level&#10;Fourth level&#10;Fifth level"/>
          <p:cNvSpPr>
            <a:spLocks noGrp="1" noChangeArrowheads="1"/>
          </p:cNvSpPr>
          <p:nvPr>
            <p:ph type="body" idx="1"/>
          </p:nvPr>
        </p:nvSpPr>
        <p:spPr>
          <a:xfrm>
            <a:off x="685800" y="4114800"/>
            <a:ext cx="7848600" cy="2057400"/>
          </a:xfrm>
        </p:spPr>
        <p:txBody>
          <a:bodyPr/>
          <a:lstStyle/>
          <a:p>
            <a:pPr>
              <a:lnSpc>
                <a:spcPct val="85000"/>
              </a:lnSpc>
            </a:pPr>
            <a:r>
              <a:rPr lang="en-US" sz="2800"/>
              <a:t>Alice gets “challenge” </a:t>
            </a:r>
            <a:r>
              <a:rPr lang="en-US" sz="2800">
                <a:latin typeface="Times-Roman" charset="0"/>
              </a:rPr>
              <a:t>R</a:t>
            </a:r>
            <a:r>
              <a:rPr lang="en-US" sz="2800"/>
              <a:t> from Bob</a:t>
            </a:r>
          </a:p>
          <a:p>
            <a:pPr>
              <a:lnSpc>
                <a:spcPct val="85000"/>
              </a:lnSpc>
            </a:pPr>
            <a:r>
              <a:rPr lang="en-US" sz="2800"/>
              <a:t>Alice enters </a:t>
            </a:r>
            <a:r>
              <a:rPr lang="en-US" sz="2800">
                <a:latin typeface="Times-Roman" charset="0"/>
              </a:rPr>
              <a:t>R</a:t>
            </a:r>
            <a:r>
              <a:rPr lang="en-US" sz="2800"/>
              <a:t> into password generator</a:t>
            </a:r>
          </a:p>
          <a:p>
            <a:pPr>
              <a:lnSpc>
                <a:spcPct val="85000"/>
              </a:lnSpc>
            </a:pPr>
            <a:r>
              <a:rPr lang="en-US" sz="2800"/>
              <a:t>Alice sends “response” back to Bob</a:t>
            </a:r>
          </a:p>
          <a:p>
            <a:pPr>
              <a:lnSpc>
                <a:spcPct val="85000"/>
              </a:lnSpc>
            </a:pPr>
            <a:r>
              <a:rPr lang="en-US" sz="2800"/>
              <a:t>Bob is convinced Alice </a:t>
            </a:r>
            <a:r>
              <a:rPr lang="en-US" sz="2800" b="1">
                <a:solidFill>
                  <a:schemeClr val="accent2"/>
                </a:solidFill>
              </a:rPr>
              <a:t>has</a:t>
            </a:r>
            <a:r>
              <a:rPr lang="en-US" sz="2800"/>
              <a:t> pwd generator</a:t>
            </a:r>
          </a:p>
        </p:txBody>
      </p:sp>
      <p:pic>
        <p:nvPicPr>
          <p:cNvPr id="4679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2478088"/>
            <a:ext cx="601663" cy="511175"/>
          </a:xfrm>
          <a:prstGeom prst="rect">
            <a:avLst/>
          </a:prstGeom>
          <a:noFill/>
          <a:extLst>
            <a:ext uri="{909E8E84-426E-40DD-AFC4-6F175D3DCCD1}">
              <a14:hiddenFill xmlns:a14="http://schemas.microsoft.com/office/drawing/2010/main">
                <a:solidFill>
                  <a:srgbClr val="FFFFFF"/>
                </a:solidFill>
              </a14:hiddenFill>
            </a:ext>
          </a:extLst>
        </p:spPr>
      </p:pic>
      <p:pic>
        <p:nvPicPr>
          <p:cNvPr id="4679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67000" y="1917700"/>
            <a:ext cx="990600" cy="1474788"/>
          </a:xfrm>
          <a:prstGeom prst="rect">
            <a:avLst/>
          </a:prstGeom>
          <a:noFill/>
          <a:extLst>
            <a:ext uri="{909E8E84-426E-40DD-AFC4-6F175D3DCCD1}">
              <a14:hiddenFill xmlns:a14="http://schemas.microsoft.com/office/drawing/2010/main">
                <a:solidFill>
                  <a:srgbClr val="FFFFFF"/>
                </a:solidFill>
              </a14:hiddenFill>
            </a:ext>
          </a:extLst>
        </p:spPr>
      </p:pic>
      <p:pic>
        <p:nvPicPr>
          <p:cNvPr id="4679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0650" y="2020888"/>
            <a:ext cx="793750" cy="1219200"/>
          </a:xfrm>
          <a:prstGeom prst="rect">
            <a:avLst/>
          </a:prstGeom>
          <a:noFill/>
          <a:extLst>
            <a:ext uri="{909E8E84-426E-40DD-AFC4-6F175D3DCCD1}">
              <a14:hiddenFill xmlns:a14="http://schemas.microsoft.com/office/drawing/2010/main">
                <a:solidFill>
                  <a:srgbClr val="FFFFFF"/>
                </a:solidFill>
              </a14:hiddenFill>
            </a:ext>
          </a:extLst>
        </p:spPr>
      </p:pic>
      <p:sp>
        <p:nvSpPr>
          <p:cNvPr id="467975" name="Line 7"/>
          <p:cNvSpPr>
            <a:spLocks noChangeShapeType="1"/>
          </p:cNvSpPr>
          <p:nvPr/>
        </p:nvSpPr>
        <p:spPr bwMode="auto">
          <a:xfrm flipV="1">
            <a:off x="3886200" y="2173288"/>
            <a:ext cx="342900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7976" name="Line 8"/>
          <p:cNvSpPr>
            <a:spLocks noChangeShapeType="1"/>
          </p:cNvSpPr>
          <p:nvPr/>
        </p:nvSpPr>
        <p:spPr bwMode="auto">
          <a:xfrm flipH="1" flipV="1">
            <a:off x="3810000" y="2782888"/>
            <a:ext cx="350520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7977" name="Rectangle 9"/>
          <p:cNvSpPr>
            <a:spLocks noChangeArrowheads="1"/>
          </p:cNvSpPr>
          <p:nvPr/>
        </p:nvSpPr>
        <p:spPr bwMode="auto">
          <a:xfrm>
            <a:off x="2741613" y="3484563"/>
            <a:ext cx="900112"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Comic Sans MS" pitchFamily="66" charset="0"/>
              </a:rPr>
              <a:t>Alice</a:t>
            </a:r>
          </a:p>
        </p:txBody>
      </p:sp>
      <p:sp>
        <p:nvSpPr>
          <p:cNvPr id="467978" name="Rectangle 10"/>
          <p:cNvSpPr>
            <a:spLocks noChangeArrowheads="1"/>
          </p:cNvSpPr>
          <p:nvPr/>
        </p:nvSpPr>
        <p:spPr bwMode="auto">
          <a:xfrm>
            <a:off x="7772400" y="3332163"/>
            <a:ext cx="7175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Comic Sans MS" pitchFamily="66" charset="0"/>
              </a:rPr>
              <a:t>Bob</a:t>
            </a:r>
          </a:p>
        </p:txBody>
      </p:sp>
      <p:sp>
        <p:nvSpPr>
          <p:cNvPr id="467979" name="Line 11"/>
          <p:cNvSpPr>
            <a:spLocks noChangeShapeType="1"/>
          </p:cNvSpPr>
          <p:nvPr/>
        </p:nvSpPr>
        <p:spPr bwMode="auto">
          <a:xfrm flipV="1">
            <a:off x="3810000" y="3468688"/>
            <a:ext cx="350520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7980" name="Rectangle 12"/>
          <p:cNvSpPr>
            <a:spLocks noChangeArrowheads="1"/>
          </p:cNvSpPr>
          <p:nvPr/>
        </p:nvSpPr>
        <p:spPr bwMode="auto">
          <a:xfrm>
            <a:off x="4633913" y="1676400"/>
            <a:ext cx="1538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Times-Roman" charset="0"/>
              </a:rPr>
              <a:t>“I’m Alice”</a:t>
            </a:r>
            <a:endParaRPr lang="en-US">
              <a:latin typeface="Comic Sans MS" pitchFamily="66" charset="0"/>
            </a:endParaRPr>
          </a:p>
        </p:txBody>
      </p:sp>
      <p:sp>
        <p:nvSpPr>
          <p:cNvPr id="467981" name="Rectangle 13"/>
          <p:cNvSpPr>
            <a:spLocks noChangeArrowheads="1"/>
          </p:cNvSpPr>
          <p:nvPr/>
        </p:nvSpPr>
        <p:spPr bwMode="auto">
          <a:xfrm>
            <a:off x="5157788" y="2325688"/>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Times-Roman" charset="0"/>
              </a:rPr>
              <a:t>R</a:t>
            </a:r>
            <a:endParaRPr lang="en-US">
              <a:latin typeface="Comic Sans MS" pitchFamily="66" charset="0"/>
            </a:endParaRPr>
          </a:p>
        </p:txBody>
      </p:sp>
      <p:sp>
        <p:nvSpPr>
          <p:cNvPr id="467982" name="Rectangle 14"/>
          <p:cNvSpPr>
            <a:spLocks noChangeArrowheads="1"/>
          </p:cNvSpPr>
          <p:nvPr/>
        </p:nvSpPr>
        <p:spPr bwMode="auto">
          <a:xfrm>
            <a:off x="4997450" y="298767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Times-Roman" charset="0"/>
              </a:rPr>
              <a:t>F(R)</a:t>
            </a:r>
            <a:endParaRPr lang="en-US">
              <a:latin typeface="Comic Sans MS" pitchFamily="66" charset="0"/>
            </a:endParaRPr>
          </a:p>
        </p:txBody>
      </p:sp>
      <p:sp>
        <p:nvSpPr>
          <p:cNvPr id="467983" name="Line 15"/>
          <p:cNvSpPr>
            <a:spLocks noChangeShapeType="1"/>
          </p:cNvSpPr>
          <p:nvPr/>
        </p:nvSpPr>
        <p:spPr bwMode="auto">
          <a:xfrm flipH="1">
            <a:off x="1295400" y="2478088"/>
            <a:ext cx="114300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7984" name="Line 16"/>
          <p:cNvSpPr>
            <a:spLocks noChangeShapeType="1"/>
          </p:cNvSpPr>
          <p:nvPr/>
        </p:nvSpPr>
        <p:spPr bwMode="auto">
          <a:xfrm>
            <a:off x="1371600" y="3011488"/>
            <a:ext cx="114300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7985" name="Rectangle 17"/>
          <p:cNvSpPr>
            <a:spLocks noChangeArrowheads="1"/>
          </p:cNvSpPr>
          <p:nvPr/>
        </p:nvSpPr>
        <p:spPr bwMode="auto">
          <a:xfrm>
            <a:off x="1524000" y="2081213"/>
            <a:ext cx="931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latin typeface="Times-Roman" charset="0"/>
              </a:rPr>
              <a:t>PIN, R</a:t>
            </a:r>
            <a:endParaRPr lang="en-US" sz="2000">
              <a:latin typeface="Comic Sans MS" pitchFamily="66" charset="0"/>
            </a:endParaRPr>
          </a:p>
        </p:txBody>
      </p:sp>
      <p:sp>
        <p:nvSpPr>
          <p:cNvPr id="467986" name="Rectangle 18"/>
          <p:cNvSpPr>
            <a:spLocks noChangeArrowheads="1"/>
          </p:cNvSpPr>
          <p:nvPr/>
        </p:nvSpPr>
        <p:spPr bwMode="auto">
          <a:xfrm>
            <a:off x="1524000" y="2554288"/>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Times-Roman" charset="0"/>
              </a:rPr>
              <a:t>F(R)</a:t>
            </a:r>
            <a:endParaRPr lang="en-US">
              <a:latin typeface="Comic Sans MS" pitchFamily="66" charset="0"/>
            </a:endParaRPr>
          </a:p>
        </p:txBody>
      </p:sp>
      <p:sp>
        <p:nvSpPr>
          <p:cNvPr id="467987" name="Rectangle 19"/>
          <p:cNvSpPr>
            <a:spLocks noChangeArrowheads="1"/>
          </p:cNvSpPr>
          <p:nvPr/>
        </p:nvSpPr>
        <p:spPr bwMode="auto">
          <a:xfrm>
            <a:off x="228600" y="3152775"/>
            <a:ext cx="1357313"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sz="2000">
                <a:latin typeface="Comic Sans MS" pitchFamily="66" charset="0"/>
              </a:rPr>
              <a:t>Password</a:t>
            </a:r>
          </a:p>
          <a:p>
            <a:pPr algn="ctr">
              <a:lnSpc>
                <a:spcPct val="80000"/>
              </a:lnSpc>
            </a:pPr>
            <a:r>
              <a:rPr lang="en-US" sz="2000">
                <a:latin typeface="Comic Sans MS" pitchFamily="66" charset="0"/>
              </a:rPr>
              <a:t>generator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7975"/>
                                        </p:tgtEl>
                                        <p:attrNameLst>
                                          <p:attrName>style.visibility</p:attrName>
                                        </p:attrNameLst>
                                      </p:cBhvr>
                                      <p:to>
                                        <p:strVal val="visible"/>
                                      </p:to>
                                    </p:set>
                                    <p:anim calcmode="lin" valueType="num">
                                      <p:cBhvr additive="base">
                                        <p:cTn id="7" dur="500" fill="hold"/>
                                        <p:tgtEl>
                                          <p:spTgt spid="467975"/>
                                        </p:tgtEl>
                                        <p:attrNameLst>
                                          <p:attrName>ppt_x</p:attrName>
                                        </p:attrNameLst>
                                      </p:cBhvr>
                                      <p:tavLst>
                                        <p:tav tm="0">
                                          <p:val>
                                            <p:strVal val="0-#ppt_w/2"/>
                                          </p:val>
                                        </p:tav>
                                        <p:tav tm="100000">
                                          <p:val>
                                            <p:strVal val="#ppt_x"/>
                                          </p:val>
                                        </p:tav>
                                      </p:tavLst>
                                    </p:anim>
                                    <p:anim calcmode="lin" valueType="num">
                                      <p:cBhvr additive="base">
                                        <p:cTn id="8" dur="500" fill="hold"/>
                                        <p:tgtEl>
                                          <p:spTgt spid="46797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Arrow"/>
                                        </p:tgtEl>
                                      </p:cMediaNode>
                                    </p:audio>
                                  </p:sub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467980"/>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467976"/>
                                        </p:tgtEl>
                                        <p:attrNameLst>
                                          <p:attrName>style.visibility</p:attrName>
                                        </p:attrNameLst>
                                      </p:cBhvr>
                                      <p:to>
                                        <p:strVal val="visible"/>
                                      </p:to>
                                    </p:set>
                                    <p:anim calcmode="lin" valueType="num">
                                      <p:cBhvr additive="base">
                                        <p:cTn id="16" dur="500" fill="hold"/>
                                        <p:tgtEl>
                                          <p:spTgt spid="467976"/>
                                        </p:tgtEl>
                                        <p:attrNameLst>
                                          <p:attrName>ppt_x</p:attrName>
                                        </p:attrNameLst>
                                      </p:cBhvr>
                                      <p:tavLst>
                                        <p:tav tm="0">
                                          <p:val>
                                            <p:strVal val="1+#ppt_w/2"/>
                                          </p:val>
                                        </p:tav>
                                        <p:tav tm="100000">
                                          <p:val>
                                            <p:strVal val="#ppt_x"/>
                                          </p:val>
                                        </p:tav>
                                      </p:tavLst>
                                    </p:anim>
                                    <p:anim calcmode="lin" valueType="num">
                                      <p:cBhvr additive="base">
                                        <p:cTn id="17" dur="500" fill="hold"/>
                                        <p:tgtEl>
                                          <p:spTgt spid="46797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4"/>
                                            </p:cond>
                                          </p:stCondLst>
                                          <p:endCondLst>
                                            <p:cond evt="onStopAudio" delay="0">
                                              <p:tgtEl>
                                                <p:sldTgt/>
                                              </p:tgtEl>
                                            </p:cond>
                                          </p:endCondLst>
                                        </p:cTn>
                                        <p:tgtEl>
                                          <p:sndTgt r:embed="rId2" name="Arrow"/>
                                        </p:tgtEl>
                                      </p:cMediaNode>
                                    </p:audio>
                                  </p:subTnLst>
                                </p:cTn>
                              </p:par>
                            </p:childTnLst>
                          </p:cTn>
                        </p:par>
                        <p:par>
                          <p:cTn id="18" fill="hold" nodeType="afterGroup">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46798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67983"/>
                                        </p:tgtEl>
                                        <p:attrNameLst>
                                          <p:attrName>style.visibility</p:attrName>
                                        </p:attrNameLst>
                                      </p:cBhvr>
                                      <p:to>
                                        <p:strVal val="visible"/>
                                      </p:to>
                                    </p:set>
                                  </p:childTnLst>
                                  <p:subTnLst>
                                    <p:audio>
                                      <p:cMediaNode>
                                        <p:cTn display="0" masterRel="sameClick">
                                          <p:stCondLst>
                                            <p:cond evt="begin" delay="0">
                                              <p:tn val="23"/>
                                            </p:cond>
                                          </p:stCondLst>
                                          <p:endCondLst>
                                            <p:cond evt="onStopAudio" delay="0">
                                              <p:tgtEl>
                                                <p:sldTgt/>
                                              </p:tgtEl>
                                            </p:cond>
                                          </p:endCondLst>
                                        </p:cTn>
                                        <p:tgtEl>
                                          <p:sndTgt r:embed="rId2" name="Arrow"/>
                                        </p:tgtEl>
                                      </p:cMediaNode>
                                    </p:audio>
                                  </p:subTnLst>
                                </p:cTn>
                              </p:par>
                            </p:childTnLst>
                          </p:cTn>
                        </p:par>
                        <p:par>
                          <p:cTn id="25" fill="hold" nodeType="afterGroup">
                            <p:stCondLst>
                              <p:cond delay="500"/>
                            </p:stCondLst>
                            <p:childTnLst>
                              <p:par>
                                <p:cTn id="26" presetID="1" presetClass="entr" presetSubtype="0" fill="hold" grpId="0" nodeType="afterEffect">
                                  <p:stCondLst>
                                    <p:cond delay="0"/>
                                  </p:stCondLst>
                                  <p:childTnLst>
                                    <p:set>
                                      <p:cBhvr>
                                        <p:cTn id="27" dur="1" fill="hold">
                                          <p:stCondLst>
                                            <p:cond delay="499"/>
                                          </p:stCondLst>
                                        </p:cTn>
                                        <p:tgtEl>
                                          <p:spTgt spid="467985"/>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467984"/>
                                        </p:tgtEl>
                                        <p:attrNameLst>
                                          <p:attrName>style.visibility</p:attrName>
                                        </p:attrNameLst>
                                      </p:cBhvr>
                                      <p:to>
                                        <p:strVal val="visible"/>
                                      </p:to>
                                    </p:set>
                                    <p:anim calcmode="lin" valueType="num">
                                      <p:cBhvr additive="base">
                                        <p:cTn id="32" dur="500" fill="hold"/>
                                        <p:tgtEl>
                                          <p:spTgt spid="467984"/>
                                        </p:tgtEl>
                                        <p:attrNameLst>
                                          <p:attrName>ppt_x</p:attrName>
                                        </p:attrNameLst>
                                      </p:cBhvr>
                                      <p:tavLst>
                                        <p:tav tm="0">
                                          <p:val>
                                            <p:strVal val="0-#ppt_w/2"/>
                                          </p:val>
                                        </p:tav>
                                        <p:tav tm="100000">
                                          <p:val>
                                            <p:strVal val="#ppt_x"/>
                                          </p:val>
                                        </p:tav>
                                      </p:tavLst>
                                    </p:anim>
                                    <p:anim calcmode="lin" valueType="num">
                                      <p:cBhvr additive="base">
                                        <p:cTn id="33" dur="500" fill="hold"/>
                                        <p:tgtEl>
                                          <p:spTgt spid="46798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0"/>
                                            </p:cond>
                                          </p:stCondLst>
                                          <p:endCondLst>
                                            <p:cond evt="onStopAudio" delay="0">
                                              <p:tgtEl>
                                                <p:sldTgt/>
                                              </p:tgtEl>
                                            </p:cond>
                                          </p:endCondLst>
                                        </p:cTn>
                                        <p:tgtEl>
                                          <p:sndTgt r:embed="rId2" name="Arrow"/>
                                        </p:tgtEl>
                                      </p:cMediaNode>
                                    </p:audio>
                                  </p:subTnLst>
                                </p:cTn>
                              </p:par>
                            </p:childTnLst>
                          </p:cTn>
                        </p:par>
                        <p:par>
                          <p:cTn id="34" fill="hold" nodeType="afterGroup">
                            <p:stCondLst>
                              <p:cond delay="500"/>
                            </p:stCondLst>
                            <p:childTnLst>
                              <p:par>
                                <p:cTn id="35" presetID="1" presetClass="entr" presetSubtype="0" fill="hold" grpId="0" nodeType="afterEffect">
                                  <p:stCondLst>
                                    <p:cond delay="0"/>
                                  </p:stCondLst>
                                  <p:childTnLst>
                                    <p:set>
                                      <p:cBhvr>
                                        <p:cTn id="36" dur="1" fill="hold">
                                          <p:stCondLst>
                                            <p:cond delay="499"/>
                                          </p:stCondLst>
                                        </p:cTn>
                                        <p:tgtEl>
                                          <p:spTgt spid="467986"/>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8" presetClass="entr" presetSubtype="32" fill="hold" grpId="0" nodeType="clickEffect">
                                  <p:stCondLst>
                                    <p:cond delay="0"/>
                                  </p:stCondLst>
                                  <p:childTnLst>
                                    <p:set>
                                      <p:cBhvr>
                                        <p:cTn id="40" dur="1" fill="hold">
                                          <p:stCondLst>
                                            <p:cond delay="0"/>
                                          </p:stCondLst>
                                        </p:cTn>
                                        <p:tgtEl>
                                          <p:spTgt spid="467979"/>
                                        </p:tgtEl>
                                        <p:attrNameLst>
                                          <p:attrName>style.visibility</p:attrName>
                                        </p:attrNameLst>
                                      </p:cBhvr>
                                      <p:to>
                                        <p:strVal val="visible"/>
                                      </p:to>
                                    </p:set>
                                    <p:animEffect transition="in" filter="diamond(out)">
                                      <p:cBhvr>
                                        <p:cTn id="41" dur="500"/>
                                        <p:tgtEl>
                                          <p:spTgt spid="467979"/>
                                        </p:tgtEl>
                                      </p:cBhvr>
                                    </p:animEffect>
                                  </p:childTnLst>
                                  <p:subTnLst>
                                    <p:audio>
                                      <p:cMediaNode>
                                        <p:cTn display="0" masterRel="sameClick">
                                          <p:stCondLst>
                                            <p:cond evt="begin" delay="0">
                                              <p:tn val="39"/>
                                            </p:cond>
                                          </p:stCondLst>
                                          <p:endCondLst>
                                            <p:cond evt="onStopAudio" delay="0">
                                              <p:tgtEl>
                                                <p:sldTgt/>
                                              </p:tgtEl>
                                            </p:cond>
                                          </p:endCondLst>
                                        </p:cTn>
                                        <p:tgtEl>
                                          <p:sndTgt r:embed="rId2" name="Arrow"/>
                                        </p:tgtEl>
                                      </p:cMediaNode>
                                    </p:audio>
                                  </p:subTnLst>
                                </p:cTn>
                              </p:par>
                            </p:childTnLst>
                          </p:cTn>
                        </p:par>
                        <p:par>
                          <p:cTn id="42" fill="hold" nodeType="afterGroup">
                            <p:stCondLst>
                              <p:cond delay="500"/>
                            </p:stCondLst>
                            <p:childTnLst>
                              <p:par>
                                <p:cTn id="43" presetID="1" presetClass="entr" presetSubtype="0" fill="hold" grpId="0" nodeType="afterEffect">
                                  <p:stCondLst>
                                    <p:cond delay="0"/>
                                  </p:stCondLst>
                                  <p:childTnLst>
                                    <p:set>
                                      <p:cBhvr>
                                        <p:cTn id="44" dur="1" fill="hold">
                                          <p:stCondLst>
                                            <p:cond delay="499"/>
                                          </p:stCondLst>
                                        </p:cTn>
                                        <p:tgtEl>
                                          <p:spTgt spid="467982"/>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467971">
                                            <p:txEl>
                                              <p:pRg st="0" end="0"/>
                                            </p:txEl>
                                          </p:spTgt>
                                        </p:tgtEl>
                                        <p:attrNameLst>
                                          <p:attrName>style.visibility</p:attrName>
                                        </p:attrNameLst>
                                      </p:cBhvr>
                                      <p:to>
                                        <p:strVal val="visible"/>
                                      </p:to>
                                    </p:set>
                                    <p:animEffect transition="in" filter="blinds(horizontal)">
                                      <p:cBhvr>
                                        <p:cTn id="49" dur="500"/>
                                        <p:tgtEl>
                                          <p:spTgt spid="467971">
                                            <p:txEl>
                                              <p:pRg st="0" end="0"/>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467971">
                                            <p:txEl>
                                              <p:pRg st="1" end="1"/>
                                            </p:txEl>
                                          </p:spTgt>
                                        </p:tgtEl>
                                        <p:attrNameLst>
                                          <p:attrName>style.visibility</p:attrName>
                                        </p:attrNameLst>
                                      </p:cBhvr>
                                      <p:to>
                                        <p:strVal val="visible"/>
                                      </p:to>
                                    </p:set>
                                    <p:animEffect transition="in" filter="blinds(horizontal)">
                                      <p:cBhvr>
                                        <p:cTn id="54" dur="500"/>
                                        <p:tgtEl>
                                          <p:spTgt spid="467971">
                                            <p:txEl>
                                              <p:pRg st="1" end="1"/>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467971">
                                            <p:txEl>
                                              <p:pRg st="2" end="2"/>
                                            </p:txEl>
                                          </p:spTgt>
                                        </p:tgtEl>
                                        <p:attrNameLst>
                                          <p:attrName>style.visibility</p:attrName>
                                        </p:attrNameLst>
                                      </p:cBhvr>
                                      <p:to>
                                        <p:strVal val="visible"/>
                                      </p:to>
                                    </p:set>
                                    <p:animEffect transition="in" filter="blinds(horizontal)">
                                      <p:cBhvr>
                                        <p:cTn id="59" dur="500"/>
                                        <p:tgtEl>
                                          <p:spTgt spid="467971">
                                            <p:txEl>
                                              <p:pRg st="2" end="2"/>
                                            </p:txEl>
                                          </p:spTgt>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467971">
                                            <p:txEl>
                                              <p:pRg st="3" end="3"/>
                                            </p:txEl>
                                          </p:spTgt>
                                        </p:tgtEl>
                                        <p:attrNameLst>
                                          <p:attrName>style.visibility</p:attrName>
                                        </p:attrNameLst>
                                      </p:cBhvr>
                                      <p:to>
                                        <p:strVal val="visible"/>
                                      </p:to>
                                    </p:set>
                                    <p:animEffect transition="in" filter="blinds(horizontal)">
                                      <p:cBhvr>
                                        <p:cTn id="64" dur="500"/>
                                        <p:tgtEl>
                                          <p:spTgt spid="4679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1" grpId="0" build="p" autoUpdateAnimBg="0"/>
      <p:bldP spid="467975" grpId="0" animBg="1"/>
      <p:bldP spid="467976" grpId="0" animBg="1"/>
      <p:bldP spid="467979" grpId="0" animBg="1"/>
      <p:bldP spid="467980" grpId="0" autoUpdateAnimBg="0"/>
      <p:bldP spid="467981" grpId="0" autoUpdateAnimBg="0"/>
      <p:bldP spid="467982" grpId="0" autoUpdateAnimBg="0"/>
      <p:bldP spid="467983" grpId="0" animBg="1"/>
      <p:bldP spid="467984" grpId="0" animBg="1"/>
      <p:bldP spid="467985" grpId="0" autoUpdateAnimBg="0"/>
      <p:bldP spid="467986"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02937395-16AC-4320-92A8-26FD0C9040D9}" type="slidenum">
              <a:rPr lang="en-US"/>
              <a:pPr/>
              <a:t>56</a:t>
            </a:fld>
            <a:endParaRPr lang="en-US"/>
          </a:p>
        </p:txBody>
      </p:sp>
      <p:sp>
        <p:nvSpPr>
          <p:cNvPr id="541698" name="Rectangle 2"/>
          <p:cNvSpPr>
            <a:spLocks noGrp="1" noChangeArrowheads="1"/>
          </p:cNvSpPr>
          <p:nvPr>
            <p:ph type="title"/>
          </p:nvPr>
        </p:nvSpPr>
        <p:spPr/>
        <p:txBody>
          <a:bodyPr/>
          <a:lstStyle/>
          <a:p>
            <a:r>
              <a:rPr lang="en-US" sz="4000"/>
              <a:t>Password Generators are One-Time Passwords</a:t>
            </a:r>
          </a:p>
        </p:txBody>
      </p:sp>
      <p:sp>
        <p:nvSpPr>
          <p:cNvPr id="541699" name="Rectangle 3" descr="Rectangle: Click to edit Master text styles&#10;Second level&#10;Third level&#10;Fourth level&#10;Fifth level"/>
          <p:cNvSpPr>
            <a:spLocks noGrp="1" noChangeArrowheads="1"/>
          </p:cNvSpPr>
          <p:nvPr>
            <p:ph type="body" idx="1"/>
          </p:nvPr>
        </p:nvSpPr>
        <p:spPr/>
        <p:txBody>
          <a:bodyPr/>
          <a:lstStyle/>
          <a:p>
            <a:r>
              <a:rPr lang="en-US" sz="2800"/>
              <a:t>Used only once for limited period of time; then is no longer valid</a:t>
            </a:r>
          </a:p>
          <a:p>
            <a:r>
              <a:rPr lang="en-US" sz="2800"/>
              <a:t>Uses shared keys and challenge-and-response systems, which do not require that the secret be transmitted or revealed </a:t>
            </a:r>
          </a:p>
          <a:p>
            <a:r>
              <a:rPr lang="en-US" sz="2800"/>
              <a:t>Strategies for generating one-time passwords</a:t>
            </a:r>
          </a:p>
          <a:p>
            <a:pPr lvl="1"/>
            <a:r>
              <a:rPr lang="en-US" sz="2400"/>
              <a:t>Counter-based tokens</a:t>
            </a:r>
          </a:p>
          <a:p>
            <a:pPr lvl="1"/>
            <a:r>
              <a:rPr lang="en-US" sz="2400"/>
              <a:t>Clock-based tokens </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EB9CA1E9-D30E-463F-BB77-F3135F5A73F0}" type="slidenum">
              <a:rPr lang="en-US"/>
              <a:pPr/>
              <a:t>57</a:t>
            </a:fld>
            <a:endParaRPr lang="en-US"/>
          </a:p>
        </p:txBody>
      </p:sp>
      <p:sp>
        <p:nvSpPr>
          <p:cNvPr id="470018" name="Rectangle 2"/>
          <p:cNvSpPr>
            <a:spLocks noGrp="1" noChangeArrowheads="1"/>
          </p:cNvSpPr>
          <p:nvPr>
            <p:ph type="title"/>
          </p:nvPr>
        </p:nvSpPr>
        <p:spPr>
          <a:xfrm>
            <a:off x="685800" y="381000"/>
            <a:ext cx="7772400" cy="1143000"/>
          </a:xfrm>
        </p:spPr>
        <p:txBody>
          <a:bodyPr/>
          <a:lstStyle/>
          <a:p>
            <a:r>
              <a:rPr lang="en-US"/>
              <a:t>Single Sign-on</a:t>
            </a:r>
          </a:p>
        </p:txBody>
      </p:sp>
      <p:sp>
        <p:nvSpPr>
          <p:cNvPr id="470019" name="Rectangle 3" descr="Rectangle: Click to edit Master text styles&#10;Second level&#10;Third level&#10;Fourth level&#10;Fifth level"/>
          <p:cNvSpPr>
            <a:spLocks noGrp="1" noChangeArrowheads="1"/>
          </p:cNvSpPr>
          <p:nvPr>
            <p:ph type="body" idx="1"/>
          </p:nvPr>
        </p:nvSpPr>
        <p:spPr>
          <a:xfrm>
            <a:off x="609600" y="1600200"/>
            <a:ext cx="8001000" cy="4343400"/>
          </a:xfrm>
        </p:spPr>
        <p:txBody>
          <a:bodyPr/>
          <a:lstStyle/>
          <a:p>
            <a:r>
              <a:rPr lang="en-US" sz="2800"/>
              <a:t>A hassle to enter password(s) repeatedly </a:t>
            </a:r>
          </a:p>
          <a:p>
            <a:pPr lvl="1"/>
            <a:r>
              <a:rPr lang="en-US" sz="2400"/>
              <a:t>Users want to authenticate only once</a:t>
            </a:r>
          </a:p>
          <a:p>
            <a:pPr lvl="1"/>
            <a:r>
              <a:rPr lang="en-US" sz="2400"/>
              <a:t>“Credentials” stay with user wherever the user goes</a:t>
            </a:r>
          </a:p>
          <a:p>
            <a:pPr lvl="1"/>
            <a:r>
              <a:rPr lang="en-US" sz="2400"/>
              <a:t>Subsequent authentication is transparent to user</a:t>
            </a:r>
          </a:p>
          <a:p>
            <a:r>
              <a:rPr lang="en-US" sz="2800"/>
              <a:t>Single sign-on for the Internet?</a:t>
            </a:r>
          </a:p>
          <a:p>
            <a:pPr lvl="1"/>
            <a:r>
              <a:rPr lang="en-US" sz="2400"/>
              <a:t>Microsoft: Passport</a:t>
            </a:r>
          </a:p>
          <a:p>
            <a:pPr lvl="1"/>
            <a:r>
              <a:rPr lang="en-US" sz="2400"/>
              <a:t>Everybody else: Liberty Alliance</a:t>
            </a:r>
          </a:p>
          <a:p>
            <a:pPr lvl="1"/>
            <a:r>
              <a:rPr lang="en-US" sz="2400"/>
              <a:t>Security Assertion Markup Language (SAML)</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37ED4B5F-CAD3-44F4-87AA-C4EF7C7DC702}" type="slidenum">
              <a:rPr lang="en-US"/>
              <a:pPr/>
              <a:t>58</a:t>
            </a:fld>
            <a:endParaRPr lang="en-US"/>
          </a:p>
        </p:txBody>
      </p:sp>
      <p:sp>
        <p:nvSpPr>
          <p:cNvPr id="471042" name="Rectangle 2"/>
          <p:cNvSpPr>
            <a:spLocks noGrp="1" noChangeArrowheads="1"/>
          </p:cNvSpPr>
          <p:nvPr>
            <p:ph type="title"/>
          </p:nvPr>
        </p:nvSpPr>
        <p:spPr>
          <a:xfrm>
            <a:off x="685800" y="304800"/>
            <a:ext cx="7772400" cy="1143000"/>
          </a:xfrm>
        </p:spPr>
        <p:txBody>
          <a:bodyPr/>
          <a:lstStyle/>
          <a:p>
            <a:r>
              <a:rPr lang="en-US"/>
              <a:t>Cookies</a:t>
            </a:r>
          </a:p>
        </p:txBody>
      </p:sp>
      <p:sp>
        <p:nvSpPr>
          <p:cNvPr id="471043" name="Rectangle 3" descr="Rectangle: Click to edit Master text styles&#10;Second level&#10;Third level&#10;Fourth level&#10;Fifth level"/>
          <p:cNvSpPr>
            <a:spLocks noGrp="1" noChangeArrowheads="1"/>
          </p:cNvSpPr>
          <p:nvPr>
            <p:ph type="body" idx="1"/>
          </p:nvPr>
        </p:nvSpPr>
        <p:spPr>
          <a:xfrm>
            <a:off x="685800" y="1447800"/>
            <a:ext cx="7924800" cy="4648200"/>
          </a:xfrm>
        </p:spPr>
        <p:txBody>
          <a:bodyPr/>
          <a:lstStyle/>
          <a:p>
            <a:pPr>
              <a:lnSpc>
                <a:spcPct val="90000"/>
              </a:lnSpc>
            </a:pPr>
            <a:r>
              <a:rPr lang="en-US" sz="2800"/>
              <a:t>Cookie is provided by a Website and stored on user’s machine</a:t>
            </a:r>
          </a:p>
          <a:p>
            <a:pPr>
              <a:lnSpc>
                <a:spcPct val="90000"/>
              </a:lnSpc>
            </a:pPr>
            <a:r>
              <a:rPr lang="en-US" sz="2800"/>
              <a:t>Cookie indexes a database at Website </a:t>
            </a:r>
          </a:p>
          <a:p>
            <a:pPr>
              <a:lnSpc>
                <a:spcPct val="90000"/>
              </a:lnSpc>
            </a:pPr>
            <a:r>
              <a:rPr lang="en-US" sz="2800"/>
              <a:t>Cookies </a:t>
            </a:r>
            <a:r>
              <a:rPr lang="en-US" sz="2800" b="1">
                <a:solidFill>
                  <a:schemeClr val="accent2"/>
                </a:solidFill>
              </a:rPr>
              <a:t>maintain state</a:t>
            </a:r>
            <a:r>
              <a:rPr lang="en-US" sz="2800"/>
              <a:t> across sessions</a:t>
            </a:r>
          </a:p>
          <a:p>
            <a:pPr>
              <a:lnSpc>
                <a:spcPct val="90000"/>
              </a:lnSpc>
            </a:pPr>
            <a:r>
              <a:rPr lang="en-US" sz="2800"/>
              <a:t>Web uses a stateless protocol: HTTP</a:t>
            </a:r>
          </a:p>
          <a:p>
            <a:pPr>
              <a:lnSpc>
                <a:spcPct val="90000"/>
              </a:lnSpc>
            </a:pPr>
            <a:r>
              <a:rPr lang="en-US" sz="2800"/>
              <a:t>Cookies also maintain state within a session</a:t>
            </a:r>
          </a:p>
          <a:p>
            <a:pPr lvl="1">
              <a:lnSpc>
                <a:spcPct val="90000"/>
              </a:lnSpc>
            </a:pPr>
            <a:r>
              <a:rPr lang="en-US" sz="2400"/>
              <a:t>Like a single sign-on</a:t>
            </a:r>
          </a:p>
          <a:p>
            <a:pPr lvl="1">
              <a:lnSpc>
                <a:spcPct val="90000"/>
              </a:lnSpc>
            </a:pPr>
            <a:r>
              <a:rPr lang="en-US" sz="2400"/>
              <a:t>Though a very weak form of authentication</a:t>
            </a:r>
          </a:p>
          <a:p>
            <a:pPr>
              <a:lnSpc>
                <a:spcPct val="90000"/>
              </a:lnSpc>
            </a:pPr>
            <a:r>
              <a:rPr lang="en-US" sz="2800"/>
              <a:t>Cookies and privacy concerns</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1E93EBF5-CF42-4FF5-8E4B-49D68342423E}" type="slidenum">
              <a:rPr lang="en-US"/>
              <a:pPr/>
              <a:t>59</a:t>
            </a:fld>
            <a:endParaRPr lang="en-US"/>
          </a:p>
        </p:txBody>
      </p:sp>
      <p:sp>
        <p:nvSpPr>
          <p:cNvPr id="528386" name="Rectangle 2"/>
          <p:cNvSpPr>
            <a:spLocks noGrp="1" noChangeArrowheads="1"/>
          </p:cNvSpPr>
          <p:nvPr>
            <p:ph type="title"/>
          </p:nvPr>
        </p:nvSpPr>
        <p:spPr>
          <a:xfrm>
            <a:off x="609600" y="304800"/>
            <a:ext cx="7772400" cy="381000"/>
          </a:xfrm>
        </p:spPr>
        <p:txBody>
          <a:bodyPr/>
          <a:lstStyle/>
          <a:p>
            <a:r>
              <a:rPr lang="en-US" sz="4000"/>
              <a:t>Digital Signature</a:t>
            </a:r>
          </a:p>
        </p:txBody>
      </p:sp>
      <p:sp>
        <p:nvSpPr>
          <p:cNvPr id="528387" name="Rectangle 3" descr="Rectangle: Click to edit Master text styles&#10;Second level&#10;Third level&#10;Fourth level&#10;Fifth level"/>
          <p:cNvSpPr>
            <a:spLocks noGrp="1" noChangeArrowheads="1"/>
          </p:cNvSpPr>
          <p:nvPr>
            <p:ph type="body" idx="1"/>
          </p:nvPr>
        </p:nvSpPr>
        <p:spPr>
          <a:xfrm>
            <a:off x="304800" y="685800"/>
            <a:ext cx="8458200" cy="4876800"/>
          </a:xfrm>
        </p:spPr>
        <p:txBody>
          <a:bodyPr/>
          <a:lstStyle/>
          <a:p>
            <a:r>
              <a:rPr lang="en-US" sz="3000"/>
              <a:t>Digital signatures</a:t>
            </a:r>
          </a:p>
          <a:p>
            <a:pPr lvl="1"/>
            <a:r>
              <a:rPr lang="en-US" sz="2600"/>
              <a:t>Encrypted messages independently verified by a central facility (registry) as authentic</a:t>
            </a:r>
          </a:p>
          <a:p>
            <a:r>
              <a:rPr lang="en-US" sz="3000"/>
              <a:t>Digital certificate</a:t>
            </a:r>
            <a:r>
              <a:rPr lang="en-US" sz="2400"/>
              <a:t> </a:t>
            </a:r>
          </a:p>
          <a:p>
            <a:pPr lvl="1"/>
            <a:r>
              <a:rPr lang="en-US" sz="2600"/>
              <a:t>Electronic document attached to a file certifying that the file is from the organization it claims to be from and has not been modified from the original format</a:t>
            </a:r>
          </a:p>
          <a:p>
            <a:r>
              <a:rPr lang="en-US" sz="3000"/>
              <a:t>Certificate authority (CA)</a:t>
            </a:r>
            <a:r>
              <a:rPr lang="en-US" sz="2400"/>
              <a:t> </a:t>
            </a:r>
          </a:p>
          <a:p>
            <a:pPr lvl="1"/>
            <a:r>
              <a:rPr lang="en-US" sz="2600"/>
              <a:t>Agency that manages the issuance of certificates </a:t>
            </a:r>
          </a:p>
          <a:p>
            <a:pPr lvl="1"/>
            <a:r>
              <a:rPr lang="en-US" sz="2600"/>
              <a:t>Serves as the electronic notary public to verify certificate origin and integrity</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Magnetic Stripe Card Security</a:t>
            </a:r>
            <a:endParaRPr lang="en-US" dirty="0"/>
          </a:p>
        </p:txBody>
      </p:sp>
      <p:sp>
        <p:nvSpPr>
          <p:cNvPr id="3" name="Content Placeholder 2"/>
          <p:cNvSpPr>
            <a:spLocks noGrp="1"/>
          </p:cNvSpPr>
          <p:nvPr>
            <p:ph sz="half" idx="1"/>
          </p:nvPr>
        </p:nvSpPr>
        <p:spPr>
          <a:xfrm>
            <a:off x="457200" y="1371600"/>
            <a:ext cx="8534400" cy="3276600"/>
          </a:xfrm>
        </p:spPr>
        <p:txBody>
          <a:bodyPr/>
          <a:lstStyle/>
          <a:p>
            <a:r>
              <a:rPr lang="en-US" sz="2400" dirty="0" smtClean="0"/>
              <a:t>One vulnerability of the magnetic stripe medium is that it is easy to read and reproduce. </a:t>
            </a:r>
          </a:p>
          <a:p>
            <a:r>
              <a:rPr lang="en-US" sz="2400" dirty="0" smtClean="0"/>
              <a:t>Magnetic stripe readers can be purchased at relatively low cost, allowing attackers to read information off cards. </a:t>
            </a:r>
          </a:p>
          <a:p>
            <a:r>
              <a:rPr lang="en-US" sz="2400" dirty="0" smtClean="0"/>
              <a:t>When coupled with a magnetic stripe writer, which is only a little more expensive, an attacker can easily clone existing cards.</a:t>
            </a:r>
          </a:p>
          <a:p>
            <a:r>
              <a:rPr lang="en-US" sz="2400" dirty="0" smtClean="0"/>
              <a:t>So, many uses require card holders to enter a PIN to use their cards (e.g., as in ATM and debit cards in the U.S.).</a:t>
            </a:r>
            <a:endParaRPr lang="en-US" sz="24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6</a:t>
            </a:fld>
            <a:endParaRPr lang="en-US"/>
          </a:p>
        </p:txBody>
      </p:sp>
      <p:pic>
        <p:nvPicPr>
          <p:cNvPr id="84996" name="Picture 4"/>
          <p:cNvPicPr>
            <a:picLocks noGrp="1" noChangeAspect="1" noChangeArrowheads="1"/>
          </p:cNvPicPr>
          <p:nvPr>
            <p:ph sz="half" idx="2"/>
          </p:nvPr>
        </p:nvPicPr>
        <p:blipFill>
          <a:blip r:embed="rId2" cstate="print"/>
          <a:srcRect l="31507" t="13950" r="15068" b="31256"/>
          <a:stretch>
            <a:fillRect/>
          </a:stretch>
        </p:blipFill>
        <p:spPr bwMode="auto">
          <a:xfrm>
            <a:off x="3733800" y="4648200"/>
            <a:ext cx="2971800" cy="1905000"/>
          </a:xfrm>
          <a:prstGeom prst="rect">
            <a:avLst/>
          </a:prstGeom>
          <a:noFill/>
          <a:ln w="9525">
            <a:noFill/>
            <a:miter lim="800000"/>
            <a:headEnd/>
            <a:tailEnd/>
          </a:ln>
        </p:spPr>
      </p:pic>
      <p:sp>
        <p:nvSpPr>
          <p:cNvPr id="9" name="TextBox 8"/>
          <p:cNvSpPr txBox="1"/>
          <p:nvPr/>
        </p:nvSpPr>
        <p:spPr>
          <a:xfrm>
            <a:off x="3200400" y="6553200"/>
            <a:ext cx="4839786" cy="215444"/>
          </a:xfrm>
          <a:prstGeom prst="rect">
            <a:avLst/>
          </a:prstGeom>
          <a:noFill/>
        </p:spPr>
        <p:txBody>
          <a:bodyPr wrap="none" rtlCol="0">
            <a:spAutoFit/>
          </a:bodyPr>
          <a:lstStyle/>
          <a:p>
            <a:r>
              <a:rPr lang="en-US" sz="800" dirty="0" smtClean="0"/>
              <a:t>Public domain image by </a:t>
            </a:r>
            <a:r>
              <a:rPr lang="en-US" sz="800" i="1" dirty="0" smtClean="0"/>
              <a:t>Alexander Jones  </a:t>
            </a:r>
            <a:r>
              <a:rPr lang="en-US" sz="800" dirty="0" smtClean="0"/>
              <a:t>from http://commons.wikimedia.org/wiki/File:CCardBack.svg</a:t>
            </a:r>
            <a:endParaRPr lang="en-US" sz="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39177E52-08F0-4784-AFE4-9904EC24E50D}" type="slidenum">
              <a:rPr lang="en-US"/>
              <a:pPr/>
              <a:t>60</a:t>
            </a:fld>
            <a:endParaRPr lang="en-US"/>
          </a:p>
        </p:txBody>
      </p:sp>
      <p:sp>
        <p:nvSpPr>
          <p:cNvPr id="538626" name="Rectangle 2"/>
          <p:cNvSpPr>
            <a:spLocks noGrp="1" noChangeArrowheads="1"/>
          </p:cNvSpPr>
          <p:nvPr>
            <p:ph type="title"/>
          </p:nvPr>
        </p:nvSpPr>
        <p:spPr/>
        <p:txBody>
          <a:bodyPr/>
          <a:lstStyle/>
          <a:p>
            <a:r>
              <a:rPr lang="en-US"/>
              <a:t>How Much Trust</a:t>
            </a:r>
            <a:br>
              <a:rPr lang="en-US"/>
            </a:br>
            <a:r>
              <a:rPr lang="en-US"/>
              <a:t>Should One Place in a CA?</a:t>
            </a:r>
          </a:p>
        </p:txBody>
      </p:sp>
      <p:sp>
        <p:nvSpPr>
          <p:cNvPr id="538627" name="Rectangle 3" descr="Rectangle: Click to edit Master text styles&#10;Second level&#10;Third level&#10;Fourth level&#10;Fifth level"/>
          <p:cNvSpPr>
            <a:spLocks noGrp="1" noChangeArrowheads="1"/>
          </p:cNvSpPr>
          <p:nvPr>
            <p:ph type="body" idx="1"/>
          </p:nvPr>
        </p:nvSpPr>
        <p:spPr/>
        <p:txBody>
          <a:bodyPr/>
          <a:lstStyle/>
          <a:p>
            <a:r>
              <a:rPr lang="en-US"/>
              <a:t>Reputable CAs have several levels of authentication that they issue based on the amount of data collected from applicants</a:t>
            </a:r>
          </a:p>
          <a:p>
            <a:r>
              <a:rPr lang="en-US"/>
              <a:t>Example: VeriSign</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0DF5DF41-FBBC-43EB-B29A-13FFC99F1FD7}" type="slidenum">
              <a:rPr lang="en-US"/>
              <a:pPr/>
              <a:t>61</a:t>
            </a:fld>
            <a:endParaRPr lang="en-US"/>
          </a:p>
        </p:txBody>
      </p:sp>
      <p:sp>
        <p:nvSpPr>
          <p:cNvPr id="474114" name="Rectangle 2"/>
          <p:cNvSpPr>
            <a:spLocks noGrp="1" noChangeArrowheads="1"/>
          </p:cNvSpPr>
          <p:nvPr>
            <p:ph type="title"/>
          </p:nvPr>
        </p:nvSpPr>
        <p:spPr/>
        <p:txBody>
          <a:bodyPr/>
          <a:lstStyle/>
          <a:p>
            <a:r>
              <a:rPr lang="en-US"/>
              <a:t>Certificate-Based Authentication</a:t>
            </a:r>
          </a:p>
        </p:txBody>
      </p:sp>
      <p:sp>
        <p:nvSpPr>
          <p:cNvPr id="474115" name="Rectangle 3" descr="Rectangle: Click to edit Master text styles&#10;Second level&#10;Third level&#10;Fourth level&#10;Fifth level"/>
          <p:cNvSpPr>
            <a:spLocks noGrp="1" noChangeArrowheads="1"/>
          </p:cNvSpPr>
          <p:nvPr>
            <p:ph type="body" idx="1"/>
          </p:nvPr>
        </p:nvSpPr>
        <p:spPr>
          <a:xfrm>
            <a:off x="609600" y="1524000"/>
            <a:ext cx="7772400" cy="4114800"/>
          </a:xfrm>
        </p:spPr>
        <p:txBody>
          <a:bodyPr/>
          <a:lstStyle/>
          <a:p>
            <a:r>
              <a:rPr lang="en-US" sz="2800"/>
              <a:t>Can use digital certificates to authenticate users</a:t>
            </a:r>
          </a:p>
          <a:p>
            <a:r>
              <a:rPr lang="en-US" sz="2800"/>
              <a:t>Organization sets up a Public Key Infrastructure (PKI) that generates keys to users</a:t>
            </a:r>
          </a:p>
          <a:p>
            <a:pPr lvl="1"/>
            <a:r>
              <a:rPr lang="en-US" sz="2400"/>
              <a:t>User receives a code (public key) that is generated using the server’s private key and uses the public key to send encrypted information to the server</a:t>
            </a:r>
          </a:p>
          <a:p>
            <a:pPr lvl="1"/>
            <a:r>
              <a:rPr lang="en-US" sz="2400"/>
              <a:t>Server receives the public key and can decrypt the information using its private key</a:t>
            </a:r>
          </a:p>
          <a:p>
            <a:r>
              <a:rPr lang="en-US" sz="2800"/>
              <a:t>We will consider this more after we discuss encrypting schemes.</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EB23A446-9780-4678-B08F-C3C15F0C44D5}" type="slidenum">
              <a:rPr lang="en-US"/>
              <a:pPr/>
              <a:t>62</a:t>
            </a:fld>
            <a:endParaRPr lang="en-US"/>
          </a:p>
        </p:txBody>
      </p:sp>
      <p:sp>
        <p:nvSpPr>
          <p:cNvPr id="539650" name="Rectangle 2"/>
          <p:cNvSpPr>
            <a:spLocks noGrp="1" noChangeArrowheads="1"/>
          </p:cNvSpPr>
          <p:nvPr>
            <p:ph type="title"/>
          </p:nvPr>
        </p:nvSpPr>
        <p:spPr/>
        <p:txBody>
          <a:bodyPr/>
          <a:lstStyle/>
          <a:p>
            <a:r>
              <a:rPr lang="en-US"/>
              <a:t>Security Tokens</a:t>
            </a:r>
          </a:p>
        </p:txBody>
      </p:sp>
      <p:sp>
        <p:nvSpPr>
          <p:cNvPr id="539651" name="Rectangle 3" descr="Rectangle: Click to edit Master text styles&#10;Second level&#10;Third level&#10;Fourth level&#10;Fifth level"/>
          <p:cNvSpPr>
            <a:spLocks noGrp="1" noChangeArrowheads="1"/>
          </p:cNvSpPr>
          <p:nvPr>
            <p:ph type="body" idx="1"/>
          </p:nvPr>
        </p:nvSpPr>
        <p:spPr/>
        <p:txBody>
          <a:bodyPr/>
          <a:lstStyle/>
          <a:p>
            <a:r>
              <a:rPr lang="en-US" sz="2800"/>
              <a:t>Authentication devices assigned to specific user</a:t>
            </a:r>
          </a:p>
          <a:p>
            <a:r>
              <a:rPr lang="en-US" sz="2800"/>
              <a:t>Small, credit card-sized physical devices</a:t>
            </a:r>
          </a:p>
          <a:p>
            <a:r>
              <a:rPr lang="en-US" sz="2800"/>
              <a:t>Incorporated into two-factor authentication methods discussed shortly</a:t>
            </a:r>
          </a:p>
          <a:p>
            <a:r>
              <a:rPr lang="en-US" sz="2800"/>
              <a:t>Utilize base keys that are much stronger than short, simple passwords a person can remember</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7078AF11-5070-4EDD-8094-72AF06D86790}" type="slidenum">
              <a:rPr lang="en-US"/>
              <a:pPr/>
              <a:t>63</a:t>
            </a:fld>
            <a:endParaRPr lang="en-US"/>
          </a:p>
        </p:txBody>
      </p:sp>
      <p:sp>
        <p:nvSpPr>
          <p:cNvPr id="510978" name="Rectangle 2"/>
          <p:cNvSpPr>
            <a:spLocks noGrp="1" noChangeArrowheads="1"/>
          </p:cNvSpPr>
          <p:nvPr>
            <p:ph type="title"/>
          </p:nvPr>
        </p:nvSpPr>
        <p:spPr>
          <a:xfrm>
            <a:off x="609600" y="304800"/>
            <a:ext cx="7772400" cy="457200"/>
          </a:xfrm>
        </p:spPr>
        <p:txBody>
          <a:bodyPr/>
          <a:lstStyle/>
          <a:p>
            <a:r>
              <a:rPr lang="en-US" sz="4000"/>
              <a:t>Cards or Tokens</a:t>
            </a:r>
          </a:p>
        </p:txBody>
      </p:sp>
      <p:sp>
        <p:nvSpPr>
          <p:cNvPr id="510979" name="Rectangle 3" descr="Rectangle: Click to edit Master text styles&#10;Second level&#10;Third level&#10;Fourth level&#10;Fifth level"/>
          <p:cNvSpPr>
            <a:spLocks noGrp="1" noChangeArrowheads="1"/>
          </p:cNvSpPr>
          <p:nvPr>
            <p:ph type="body" idx="1"/>
          </p:nvPr>
        </p:nvSpPr>
        <p:spPr>
          <a:xfrm>
            <a:off x="838200" y="762000"/>
            <a:ext cx="7772400" cy="5257800"/>
          </a:xfrm>
        </p:spPr>
        <p:txBody>
          <a:bodyPr/>
          <a:lstStyle/>
          <a:p>
            <a:pPr>
              <a:lnSpc>
                <a:spcPct val="90000"/>
              </a:lnSpc>
            </a:pPr>
            <a:r>
              <a:rPr lang="en-US" sz="2800"/>
              <a:t>This authentication mechanism makes use of something (a card, key, or token) that user or system possesses</a:t>
            </a:r>
          </a:p>
          <a:p>
            <a:pPr>
              <a:lnSpc>
                <a:spcPct val="90000"/>
              </a:lnSpc>
            </a:pPr>
            <a:r>
              <a:rPr lang="en-US" sz="2800"/>
              <a:t>One example is a dumb card (such as an ATM cards) with magnetic stripes</a:t>
            </a:r>
          </a:p>
          <a:p>
            <a:pPr>
              <a:lnSpc>
                <a:spcPct val="90000"/>
              </a:lnSpc>
            </a:pPr>
            <a:r>
              <a:rPr lang="en-US" sz="2800"/>
              <a:t>Another example is the smart card containing a processor </a:t>
            </a:r>
          </a:p>
          <a:p>
            <a:pPr>
              <a:lnSpc>
                <a:spcPct val="90000"/>
              </a:lnSpc>
            </a:pPr>
            <a:r>
              <a:rPr lang="en-US" sz="2800"/>
              <a:t>Another device often used is the cryptographic token, a processor in a card that has a display</a:t>
            </a:r>
          </a:p>
          <a:p>
            <a:pPr>
              <a:lnSpc>
                <a:spcPct val="90000"/>
              </a:lnSpc>
            </a:pPr>
            <a:r>
              <a:rPr lang="en-US" sz="2800"/>
              <a:t>Tokens may be either synchronous or asynchronous</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3CA7F6A5-3F32-41AF-80F1-4C3766406B19}" type="slidenum">
              <a:rPr lang="en-US"/>
              <a:pPr/>
              <a:t>64</a:t>
            </a:fld>
            <a:endParaRPr lang="en-US"/>
          </a:p>
        </p:txBody>
      </p:sp>
      <p:sp>
        <p:nvSpPr>
          <p:cNvPr id="540674" name="Rectangle 2"/>
          <p:cNvSpPr>
            <a:spLocks noGrp="1" noChangeArrowheads="1"/>
          </p:cNvSpPr>
          <p:nvPr>
            <p:ph type="title"/>
          </p:nvPr>
        </p:nvSpPr>
        <p:spPr/>
        <p:txBody>
          <a:bodyPr/>
          <a:lstStyle/>
          <a:p>
            <a:r>
              <a:rPr lang="en-US"/>
              <a:t>Types of Security Tokens</a:t>
            </a:r>
          </a:p>
        </p:txBody>
      </p:sp>
      <p:sp>
        <p:nvSpPr>
          <p:cNvPr id="540675"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t>Passive</a:t>
            </a:r>
          </a:p>
          <a:p>
            <a:pPr lvl="1">
              <a:lnSpc>
                <a:spcPct val="90000"/>
              </a:lnSpc>
            </a:pPr>
            <a:r>
              <a:rPr lang="en-US"/>
              <a:t>Act as a storage device for the base key</a:t>
            </a:r>
          </a:p>
          <a:p>
            <a:pPr lvl="1">
              <a:lnSpc>
                <a:spcPct val="90000"/>
              </a:lnSpc>
            </a:pPr>
            <a:r>
              <a:rPr lang="en-US"/>
              <a:t>Do not emit, or otherwise share, base tokens</a:t>
            </a:r>
          </a:p>
          <a:p>
            <a:pPr>
              <a:lnSpc>
                <a:spcPct val="90000"/>
              </a:lnSpc>
            </a:pPr>
            <a:r>
              <a:rPr lang="en-US"/>
              <a:t>Active </a:t>
            </a:r>
          </a:p>
          <a:p>
            <a:pPr lvl="1">
              <a:lnSpc>
                <a:spcPct val="90000"/>
              </a:lnSpc>
            </a:pPr>
            <a:r>
              <a:rPr lang="en-US"/>
              <a:t>Actively create another form of a base key or encrypted form of a base key that is not subject to attack by sniffing and replay</a:t>
            </a:r>
          </a:p>
          <a:p>
            <a:pPr lvl="1">
              <a:lnSpc>
                <a:spcPct val="90000"/>
              </a:lnSpc>
            </a:pPr>
            <a:r>
              <a:rPr lang="en-US"/>
              <a:t>Can provide variable outputs in various circumstances</a:t>
            </a: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8F46CBB7-AB18-4759-84DD-7539F3A74350}" type="slidenum">
              <a:rPr lang="en-US"/>
              <a:pPr/>
              <a:t>65</a:t>
            </a:fld>
            <a:endParaRPr lang="en-US"/>
          </a:p>
        </p:txBody>
      </p:sp>
      <p:sp>
        <p:nvSpPr>
          <p:cNvPr id="513026" name="Rectangle 2"/>
          <p:cNvSpPr>
            <a:spLocks noGrp="1" noChangeArrowheads="1"/>
          </p:cNvSpPr>
          <p:nvPr>
            <p:ph type="title"/>
          </p:nvPr>
        </p:nvSpPr>
        <p:spPr/>
        <p:txBody>
          <a:bodyPr/>
          <a:lstStyle/>
          <a:p>
            <a:r>
              <a:rPr lang="en-US"/>
              <a:t>Access Control Tokens</a:t>
            </a:r>
          </a:p>
        </p:txBody>
      </p:sp>
      <p:pic>
        <p:nvPicPr>
          <p:cNvPr id="513027" name="Picture 3" descr="Copy of Fig09-0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38400" y="1371600"/>
            <a:ext cx="4130675" cy="5105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2" name="Rectangle 4"/>
          <p:cNvSpPr>
            <a:spLocks noGrp="1" noChangeArrowheads="1"/>
          </p:cNvSpPr>
          <p:nvPr>
            <p:ph type="ctrTitle"/>
          </p:nvPr>
        </p:nvSpPr>
        <p:spPr/>
        <p:txBody>
          <a:bodyPr/>
          <a:lstStyle/>
          <a:p>
            <a:r>
              <a:rPr lang="en-US"/>
              <a:t>Why Use Only One Strategy?</a:t>
            </a:r>
          </a:p>
        </p:txBody>
      </p:sp>
      <p:sp>
        <p:nvSpPr>
          <p:cNvPr id="519173" name="Rectangle 5" descr="Rectangle: Click to edit Master text styles&#10;Second level&#10;Third level&#10;Fourth level&#10;Fifth level"/>
          <p:cNvSpPr>
            <a:spLocks noGrp="1" noChangeArrowheads="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C49CB5D5-132A-4034-8816-420895AF2A7E}" type="slidenum">
              <a:rPr lang="en-US"/>
              <a:pPr/>
              <a:t>67</a:t>
            </a:fld>
            <a:endParaRPr lang="en-US"/>
          </a:p>
        </p:txBody>
      </p:sp>
      <p:sp>
        <p:nvSpPr>
          <p:cNvPr id="518146" name="Rectangle 2"/>
          <p:cNvSpPr>
            <a:spLocks noGrp="1" noChangeArrowheads="1"/>
          </p:cNvSpPr>
          <p:nvPr>
            <p:ph type="title"/>
          </p:nvPr>
        </p:nvSpPr>
        <p:spPr/>
        <p:txBody>
          <a:bodyPr/>
          <a:lstStyle/>
          <a:p>
            <a:r>
              <a:rPr lang="en-US"/>
              <a:t>2-factor Authentication</a:t>
            </a:r>
          </a:p>
        </p:txBody>
      </p:sp>
      <p:sp>
        <p:nvSpPr>
          <p:cNvPr id="518147" name="Rectangle 3" descr="Rectangle: Click to edit Master text styles&#10;Second level&#10;Third level&#10;Fourth level&#10;Fifth level"/>
          <p:cNvSpPr>
            <a:spLocks noGrp="1" noChangeArrowheads="1"/>
          </p:cNvSpPr>
          <p:nvPr>
            <p:ph type="body" idx="1"/>
          </p:nvPr>
        </p:nvSpPr>
        <p:spPr>
          <a:xfrm>
            <a:off x="685800" y="1752600"/>
            <a:ext cx="7848600" cy="4267200"/>
          </a:xfrm>
        </p:spPr>
        <p:txBody>
          <a:bodyPr/>
          <a:lstStyle/>
          <a:p>
            <a:pPr marL="533400" indent="-533400">
              <a:lnSpc>
                <a:spcPct val="90000"/>
              </a:lnSpc>
            </a:pPr>
            <a:r>
              <a:rPr lang="en-US" sz="2800"/>
              <a:t>Requires 2 out of 3 of</a:t>
            </a:r>
          </a:p>
          <a:p>
            <a:pPr marL="914400" lvl="1" indent="-457200">
              <a:lnSpc>
                <a:spcPct val="90000"/>
              </a:lnSpc>
              <a:buFont typeface="Times"/>
              <a:buAutoNum type="arabicPeriod"/>
            </a:pPr>
            <a:r>
              <a:rPr lang="en-US" sz="2400"/>
              <a:t>Something you know</a:t>
            </a:r>
          </a:p>
          <a:p>
            <a:pPr marL="914400" lvl="1" indent="-457200">
              <a:lnSpc>
                <a:spcPct val="90000"/>
              </a:lnSpc>
              <a:buFont typeface="Times"/>
              <a:buAutoNum type="arabicPeriod"/>
            </a:pPr>
            <a:r>
              <a:rPr lang="en-US" sz="2400"/>
              <a:t>Something you have</a:t>
            </a:r>
          </a:p>
          <a:p>
            <a:pPr marL="914400" lvl="1" indent="-457200">
              <a:lnSpc>
                <a:spcPct val="90000"/>
              </a:lnSpc>
              <a:buFont typeface="Times"/>
              <a:buAutoNum type="arabicPeriod"/>
            </a:pPr>
            <a:r>
              <a:rPr lang="en-US" sz="2400"/>
              <a:t>Something you are</a:t>
            </a:r>
          </a:p>
          <a:p>
            <a:pPr marL="533400" indent="-533400">
              <a:lnSpc>
                <a:spcPct val="90000"/>
              </a:lnSpc>
            </a:pPr>
            <a:r>
              <a:rPr lang="en-US" sz="2800"/>
              <a:t>Examples</a:t>
            </a:r>
          </a:p>
          <a:p>
            <a:pPr marL="914400" lvl="1" indent="-457200">
              <a:lnSpc>
                <a:spcPct val="90000"/>
              </a:lnSpc>
            </a:pPr>
            <a:r>
              <a:rPr lang="en-US" sz="2400"/>
              <a:t>ATM: Card and PIN</a:t>
            </a:r>
          </a:p>
          <a:p>
            <a:pPr marL="914400" lvl="1" indent="-457200">
              <a:lnSpc>
                <a:spcPct val="90000"/>
              </a:lnSpc>
            </a:pPr>
            <a:r>
              <a:rPr lang="en-US" sz="2400"/>
              <a:t>Credit card: Card and signature</a:t>
            </a:r>
          </a:p>
          <a:p>
            <a:pPr marL="914400" lvl="1" indent="-457200">
              <a:lnSpc>
                <a:spcPct val="90000"/>
              </a:lnSpc>
            </a:pPr>
            <a:r>
              <a:rPr lang="en-US" sz="2400"/>
              <a:t>Password generator: Device and PIN</a:t>
            </a:r>
          </a:p>
          <a:p>
            <a:pPr marL="914400" lvl="1" indent="-457200">
              <a:lnSpc>
                <a:spcPct val="90000"/>
              </a:lnSpc>
            </a:pPr>
            <a:r>
              <a:rPr lang="en-US" sz="2400"/>
              <a:t>Smartcard with password/PIN</a:t>
            </a:r>
          </a:p>
          <a:p>
            <a:pPr marL="533400" indent="-533400">
              <a:lnSpc>
                <a:spcPct val="90000"/>
              </a:lnSpc>
            </a:pPr>
            <a:r>
              <a:rPr lang="en-US" sz="2800"/>
              <a:t>Multi-factor authentication is being strongly proposed for purchases made by cell phones.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18147">
                                            <p:txEl>
                                              <p:pRg st="0" end="0"/>
                                            </p:txEl>
                                          </p:spTgt>
                                        </p:tgtEl>
                                        <p:attrNameLst>
                                          <p:attrName>style.visibility</p:attrName>
                                        </p:attrNameLst>
                                      </p:cBhvr>
                                      <p:to>
                                        <p:strVal val="visible"/>
                                      </p:to>
                                    </p:set>
                                    <p:animEffect transition="in" filter="box(out)">
                                      <p:cBhvr>
                                        <p:cTn id="7" dur="500"/>
                                        <p:tgtEl>
                                          <p:spTgt spid="51814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18147">
                                            <p:txEl>
                                              <p:pRg st="1" end="1"/>
                                            </p:txEl>
                                          </p:spTgt>
                                        </p:tgtEl>
                                        <p:attrNameLst>
                                          <p:attrName>style.visibility</p:attrName>
                                        </p:attrNameLst>
                                      </p:cBhvr>
                                      <p:to>
                                        <p:strVal val="visible"/>
                                      </p:to>
                                    </p:set>
                                    <p:animEffect transition="in" filter="box(out)">
                                      <p:cBhvr>
                                        <p:cTn id="12" dur="500"/>
                                        <p:tgtEl>
                                          <p:spTgt spid="518147">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18147">
                                            <p:txEl>
                                              <p:pRg st="2" end="2"/>
                                            </p:txEl>
                                          </p:spTgt>
                                        </p:tgtEl>
                                        <p:attrNameLst>
                                          <p:attrName>style.visibility</p:attrName>
                                        </p:attrNameLst>
                                      </p:cBhvr>
                                      <p:to>
                                        <p:strVal val="visible"/>
                                      </p:to>
                                    </p:set>
                                    <p:animEffect transition="in" filter="box(out)">
                                      <p:cBhvr>
                                        <p:cTn id="17" dur="500"/>
                                        <p:tgtEl>
                                          <p:spTgt spid="518147">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18147">
                                            <p:txEl>
                                              <p:pRg st="3" end="3"/>
                                            </p:txEl>
                                          </p:spTgt>
                                        </p:tgtEl>
                                        <p:attrNameLst>
                                          <p:attrName>style.visibility</p:attrName>
                                        </p:attrNameLst>
                                      </p:cBhvr>
                                      <p:to>
                                        <p:strVal val="visible"/>
                                      </p:to>
                                    </p:set>
                                    <p:animEffect transition="in" filter="box(out)">
                                      <p:cBhvr>
                                        <p:cTn id="22" dur="500"/>
                                        <p:tgtEl>
                                          <p:spTgt spid="518147">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518147">
                                            <p:txEl>
                                              <p:pRg st="4" end="4"/>
                                            </p:txEl>
                                          </p:spTgt>
                                        </p:tgtEl>
                                        <p:attrNameLst>
                                          <p:attrName>style.visibility</p:attrName>
                                        </p:attrNameLst>
                                      </p:cBhvr>
                                      <p:to>
                                        <p:strVal val="visible"/>
                                      </p:to>
                                    </p:set>
                                    <p:animEffect transition="in" filter="box(out)">
                                      <p:cBhvr>
                                        <p:cTn id="27" dur="500"/>
                                        <p:tgtEl>
                                          <p:spTgt spid="518147">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518147">
                                            <p:txEl>
                                              <p:pRg st="5" end="5"/>
                                            </p:txEl>
                                          </p:spTgt>
                                        </p:tgtEl>
                                        <p:attrNameLst>
                                          <p:attrName>style.visibility</p:attrName>
                                        </p:attrNameLst>
                                      </p:cBhvr>
                                      <p:to>
                                        <p:strVal val="visible"/>
                                      </p:to>
                                    </p:set>
                                    <p:animEffect transition="in" filter="box(out)">
                                      <p:cBhvr>
                                        <p:cTn id="32" dur="500"/>
                                        <p:tgtEl>
                                          <p:spTgt spid="518147">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518147">
                                            <p:txEl>
                                              <p:pRg st="6" end="6"/>
                                            </p:txEl>
                                          </p:spTgt>
                                        </p:tgtEl>
                                        <p:attrNameLst>
                                          <p:attrName>style.visibility</p:attrName>
                                        </p:attrNameLst>
                                      </p:cBhvr>
                                      <p:to>
                                        <p:strVal val="visible"/>
                                      </p:to>
                                    </p:set>
                                    <p:animEffect transition="in" filter="box(out)">
                                      <p:cBhvr>
                                        <p:cTn id="37" dur="500"/>
                                        <p:tgtEl>
                                          <p:spTgt spid="518147">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518147">
                                            <p:txEl>
                                              <p:pRg st="7" end="7"/>
                                            </p:txEl>
                                          </p:spTgt>
                                        </p:tgtEl>
                                        <p:attrNameLst>
                                          <p:attrName>style.visibility</p:attrName>
                                        </p:attrNameLst>
                                      </p:cBhvr>
                                      <p:to>
                                        <p:strVal val="visible"/>
                                      </p:to>
                                    </p:set>
                                    <p:animEffect transition="in" filter="box(out)">
                                      <p:cBhvr>
                                        <p:cTn id="42" dur="500"/>
                                        <p:tgtEl>
                                          <p:spTgt spid="518147">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518147">
                                            <p:txEl>
                                              <p:pRg st="8" end="8"/>
                                            </p:txEl>
                                          </p:spTgt>
                                        </p:tgtEl>
                                        <p:attrNameLst>
                                          <p:attrName>style.visibility</p:attrName>
                                        </p:attrNameLst>
                                      </p:cBhvr>
                                      <p:to>
                                        <p:strVal val="visible"/>
                                      </p:to>
                                    </p:set>
                                    <p:animEffect transition="in" filter="box(out)">
                                      <p:cBhvr>
                                        <p:cTn id="47" dur="500"/>
                                        <p:tgtEl>
                                          <p:spTgt spid="518147">
                                            <p:txEl>
                                              <p:pRg st="8" end="8"/>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
                                        </p:tgtEl>
                                      </p:cMediaNode>
                                    </p:audio>
                                  </p:sub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518147">
                                            <p:txEl>
                                              <p:pRg st="9" end="9"/>
                                            </p:txEl>
                                          </p:spTgt>
                                        </p:tgtEl>
                                        <p:attrNameLst>
                                          <p:attrName>style.visibility</p:attrName>
                                        </p:attrNameLst>
                                      </p:cBhvr>
                                      <p:to>
                                        <p:strVal val="visible"/>
                                      </p:to>
                                    </p:set>
                                    <p:animEffect transition="in" filter="box(out)">
                                      <p:cBhvr>
                                        <p:cTn id="52" dur="500"/>
                                        <p:tgtEl>
                                          <p:spTgt spid="518147">
                                            <p:txEl>
                                              <p:pRg st="9" end="9"/>
                                            </p:txEl>
                                          </p:spTgt>
                                        </p:tgtEl>
                                      </p:cBhvr>
                                    </p:animEffect>
                                  </p:childTnLst>
                                  <p:subTnLst>
                                    <p:audio>
                                      <p:cMediaNode>
                                        <p:cTn display="0" masterRel="sameClick">
                                          <p:stCondLst>
                                            <p:cond evt="begin" delay="0">
                                              <p:tn val="5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47" grpId="0" build="p" bldLvl="2"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B09CBDBB-C0DE-4027-8918-BC4D2A20A7D6}" type="slidenum">
              <a:rPr lang="en-US"/>
              <a:pPr/>
              <a:t>68</a:t>
            </a:fld>
            <a:endParaRPr lang="en-US"/>
          </a:p>
        </p:txBody>
      </p:sp>
      <p:sp>
        <p:nvSpPr>
          <p:cNvPr id="521218" name="Rectangle 2"/>
          <p:cNvSpPr>
            <a:spLocks noGrp="1" noChangeArrowheads="1"/>
          </p:cNvSpPr>
          <p:nvPr>
            <p:ph type="title"/>
          </p:nvPr>
        </p:nvSpPr>
        <p:spPr/>
        <p:txBody>
          <a:bodyPr/>
          <a:lstStyle/>
          <a:p>
            <a:r>
              <a:rPr lang="en-US" sz="4000"/>
              <a:t>Disadvantages of 2-factor Authentication</a:t>
            </a:r>
          </a:p>
        </p:txBody>
      </p:sp>
      <p:sp>
        <p:nvSpPr>
          <p:cNvPr id="521219" name="Rectangle 3" descr="Rectangle: Click to edit Master text styles&#10;Second level&#10;Third level&#10;Fourth level&#10;Fifth level"/>
          <p:cNvSpPr>
            <a:spLocks noGrp="1" noChangeArrowheads="1"/>
          </p:cNvSpPr>
          <p:nvPr>
            <p:ph type="body" idx="1"/>
          </p:nvPr>
        </p:nvSpPr>
        <p:spPr/>
        <p:txBody>
          <a:bodyPr/>
          <a:lstStyle/>
          <a:p>
            <a:r>
              <a:rPr lang="en-US"/>
              <a:t> Users don’t like to authenticate twice.</a:t>
            </a:r>
          </a:p>
          <a:p>
            <a:r>
              <a:rPr lang="en-US"/>
              <a:t> Do you deny all that fail at one, but not the other? – can cause dissatisfaction</a:t>
            </a:r>
          </a:p>
          <a:p>
            <a:r>
              <a:rPr lang="en-US"/>
              <a:t> Are 2 authentications really more secure?</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2" name="Rectangle 4"/>
          <p:cNvSpPr>
            <a:spLocks noGrp="1" noChangeArrowheads="1"/>
          </p:cNvSpPr>
          <p:nvPr>
            <p:ph type="ctrTitle"/>
          </p:nvPr>
        </p:nvSpPr>
        <p:spPr/>
        <p:txBody>
          <a:bodyPr/>
          <a:lstStyle/>
          <a:p>
            <a:r>
              <a:rPr lang="en-US" sz="4000"/>
              <a:t>Some Linux Specific Authentication Strategies</a:t>
            </a:r>
          </a:p>
        </p:txBody>
      </p:sp>
      <p:sp>
        <p:nvSpPr>
          <p:cNvPr id="478213" name="Rectangle 5" descr="Rectangle: Click to edit Master text styles&#10;Second level&#10;Third level&#10;Fourth level&#10;Fifth level"/>
          <p:cNvSpPr>
            <a:spLocks noGrp="1" noChangeArrowheads="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Cards</a:t>
            </a:r>
            <a:endParaRPr lang="en-US" dirty="0"/>
          </a:p>
        </p:txBody>
      </p:sp>
      <p:sp>
        <p:nvSpPr>
          <p:cNvPr id="3" name="Content Placeholder 2"/>
          <p:cNvSpPr>
            <a:spLocks noGrp="1"/>
          </p:cNvSpPr>
          <p:nvPr>
            <p:ph sz="half" idx="1"/>
          </p:nvPr>
        </p:nvSpPr>
        <p:spPr>
          <a:xfrm>
            <a:off x="457200" y="1600201"/>
            <a:ext cx="8534400" cy="2895600"/>
          </a:xfrm>
        </p:spPr>
        <p:txBody>
          <a:bodyPr/>
          <a:lstStyle/>
          <a:p>
            <a:r>
              <a:rPr lang="en-US" sz="2400" b="1" dirty="0" smtClean="0"/>
              <a:t>Smart cards </a:t>
            </a:r>
            <a:r>
              <a:rPr lang="en-US" sz="2400" dirty="0" smtClean="0"/>
              <a:t>incorporate an integrated circuit, optionally with an on-board microprocessor, which microprocessor features reading and writing capabilities, allowing the data on the card to be both accessed and altered. </a:t>
            </a:r>
          </a:p>
          <a:p>
            <a:r>
              <a:rPr lang="en-US" sz="2400" dirty="0" smtClean="0"/>
              <a:t>Smart card technology can provide secure authentication mechanisms that protect the information of the owner and are extremely difficult to duplicate.</a:t>
            </a:r>
            <a:endParaRPr lang="en-US" sz="24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7</a:t>
            </a:fld>
            <a:endParaRPr lang="en-US"/>
          </a:p>
        </p:txBody>
      </p:sp>
      <p:pic>
        <p:nvPicPr>
          <p:cNvPr id="86018" name="Picture 2"/>
          <p:cNvPicPr>
            <a:picLocks noGrp="1" noChangeAspect="1" noChangeArrowheads="1"/>
          </p:cNvPicPr>
          <p:nvPr>
            <p:ph sz="half" idx="2"/>
          </p:nvPr>
        </p:nvPicPr>
        <p:blipFill>
          <a:blip r:embed="rId2" cstate="print"/>
          <a:srcRect/>
          <a:stretch>
            <a:fillRect/>
          </a:stretch>
        </p:blipFill>
        <p:spPr bwMode="auto">
          <a:xfrm>
            <a:off x="3124200" y="4491418"/>
            <a:ext cx="2971800" cy="1898237"/>
          </a:xfrm>
          <a:prstGeom prst="rect">
            <a:avLst/>
          </a:prstGeom>
          <a:noFill/>
          <a:ln w="9525">
            <a:noFill/>
            <a:miter lim="800000"/>
            <a:headEnd/>
            <a:tailEnd/>
          </a:ln>
        </p:spPr>
      </p:pic>
      <p:sp>
        <p:nvSpPr>
          <p:cNvPr id="7" name="TextBox 6"/>
          <p:cNvSpPr txBox="1"/>
          <p:nvPr/>
        </p:nvSpPr>
        <p:spPr>
          <a:xfrm>
            <a:off x="2667000" y="6553200"/>
            <a:ext cx="4030270" cy="215444"/>
          </a:xfrm>
          <a:prstGeom prst="rect">
            <a:avLst/>
          </a:prstGeom>
          <a:noFill/>
        </p:spPr>
        <p:txBody>
          <a:bodyPr wrap="none" rtlCol="0">
            <a:spAutoFit/>
          </a:bodyPr>
          <a:lstStyle/>
          <a:p>
            <a:r>
              <a:rPr lang="en-US" sz="800" dirty="0" smtClean="0"/>
              <a:t>Public domain image from http://en.wikipedia.org/wiki/File:Carte_vitale_anonyme.jpg</a:t>
            </a:r>
            <a:endParaRPr lang="en-US" sz="800" dirty="0"/>
          </a:p>
        </p:txBody>
      </p:sp>
      <p:sp>
        <p:nvSpPr>
          <p:cNvPr id="8" name="Oval 7"/>
          <p:cNvSpPr/>
          <p:nvPr/>
        </p:nvSpPr>
        <p:spPr>
          <a:xfrm>
            <a:off x="3048000" y="4953000"/>
            <a:ext cx="1219200" cy="68580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09600" y="4724400"/>
            <a:ext cx="1965603" cy="400110"/>
          </a:xfrm>
          <a:prstGeom prst="rect">
            <a:avLst/>
          </a:prstGeom>
          <a:noFill/>
        </p:spPr>
        <p:txBody>
          <a:bodyPr wrap="none" rtlCol="0">
            <a:spAutoFit/>
          </a:bodyPr>
          <a:lstStyle/>
          <a:p>
            <a:r>
              <a:rPr lang="en-US" sz="2000" dirty="0" smtClean="0"/>
              <a:t>Circuit interface</a:t>
            </a:r>
            <a:endParaRPr lang="en-US" sz="2000" dirty="0"/>
          </a:p>
        </p:txBody>
      </p:sp>
      <p:cxnSp>
        <p:nvCxnSpPr>
          <p:cNvPr id="11" name="Straight Arrow Connector 10"/>
          <p:cNvCxnSpPr>
            <a:stCxn id="9" idx="2"/>
            <a:endCxn id="8" idx="2"/>
          </p:cNvCxnSpPr>
          <p:nvPr/>
        </p:nvCxnSpPr>
        <p:spPr>
          <a:xfrm rot="16200000" flipH="1">
            <a:off x="2234506" y="4482406"/>
            <a:ext cx="171390" cy="1455598"/>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FFCDD0FB-0F44-4569-A571-1333F832D700}" type="slidenum">
              <a:rPr lang="en-US"/>
              <a:pPr/>
              <a:t>70</a:t>
            </a:fld>
            <a:endParaRPr lang="en-US"/>
          </a:p>
        </p:txBody>
      </p:sp>
      <p:sp>
        <p:nvSpPr>
          <p:cNvPr id="483330" name="Rectangle 2"/>
          <p:cNvSpPr>
            <a:spLocks noGrp="1" noChangeArrowheads="1"/>
          </p:cNvSpPr>
          <p:nvPr>
            <p:ph type="title"/>
          </p:nvPr>
        </p:nvSpPr>
        <p:spPr>
          <a:noFill/>
          <a:ln/>
        </p:spPr>
        <p:txBody>
          <a:bodyPr lIns="92075" tIns="46038" rIns="92075" bIns="46038" anchor="ctr"/>
          <a:lstStyle/>
          <a:p>
            <a:r>
              <a:rPr lang="en-US"/>
              <a:t>Managing Linux Passwords</a:t>
            </a:r>
          </a:p>
        </p:txBody>
      </p:sp>
      <p:sp>
        <p:nvSpPr>
          <p:cNvPr id="483331" name="Rectangle 3" descr="Rectangle: Click to edit Master text styles&#10;Second level&#10;Third level&#10;Fourth level&#10;Fifth level"/>
          <p:cNvSpPr>
            <a:spLocks noGrp="1" noChangeArrowheads="1"/>
          </p:cNvSpPr>
          <p:nvPr>
            <p:ph type="body" idx="1"/>
          </p:nvPr>
        </p:nvSpPr>
        <p:spPr>
          <a:xfrm>
            <a:off x="304800" y="1371600"/>
            <a:ext cx="8839200" cy="4648200"/>
          </a:xfrm>
          <a:noFill/>
          <a:ln/>
        </p:spPr>
        <p:txBody>
          <a:bodyPr lIns="92075" tIns="46038" rIns="92075" bIns="46038"/>
          <a:lstStyle/>
          <a:p>
            <a:r>
              <a:rPr lang="en-US" sz="2800"/>
              <a:t>Linux includes several facilities for managing passwords and enabling security measures</a:t>
            </a:r>
          </a:p>
          <a:p>
            <a:r>
              <a:rPr lang="en-US" sz="2800"/>
              <a:t>When a new user account is added to the system, a single line is added to the /etc/password file, but the actual encrypted password is stored in /etc/shadow</a:t>
            </a:r>
          </a:p>
          <a:p>
            <a:r>
              <a:rPr lang="en-US" sz="2800"/>
              <a:t>The shadow password file controls the username, the encrypted password data, last password change date, password expiration date, account expiration date, and more</a:t>
            </a:r>
            <a:r>
              <a:rPr lang="en-US"/>
              <a:t> </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F8E33D4A-DF54-44E8-ADAF-278326ED6476}" type="slidenum">
              <a:rPr lang="en-US"/>
              <a:pPr/>
              <a:t>71</a:t>
            </a:fld>
            <a:endParaRPr lang="en-US"/>
          </a:p>
        </p:txBody>
      </p:sp>
      <p:sp>
        <p:nvSpPr>
          <p:cNvPr id="484354" name="Rectangle 2"/>
          <p:cNvSpPr>
            <a:spLocks noGrp="1" noChangeArrowheads="1"/>
          </p:cNvSpPr>
          <p:nvPr>
            <p:ph type="title"/>
          </p:nvPr>
        </p:nvSpPr>
        <p:spPr>
          <a:noFill/>
          <a:ln/>
        </p:spPr>
        <p:txBody>
          <a:bodyPr lIns="92075" tIns="46038" rIns="92075" bIns="46038" anchor="ctr"/>
          <a:lstStyle/>
          <a:p>
            <a:r>
              <a:rPr lang="en-US"/>
              <a:t>Managing Linux Passwords</a:t>
            </a:r>
          </a:p>
        </p:txBody>
      </p:sp>
      <p:sp>
        <p:nvSpPr>
          <p:cNvPr id="484355" name="Rectangle 3" descr="Rectangle: Click to edit Master text styles&#10;Second level&#10;Third level&#10;Fourth level&#10;Fifth level"/>
          <p:cNvSpPr>
            <a:spLocks noGrp="1" noChangeArrowheads="1"/>
          </p:cNvSpPr>
          <p:nvPr>
            <p:ph type="body" idx="1"/>
          </p:nvPr>
        </p:nvSpPr>
        <p:spPr>
          <a:xfrm>
            <a:off x="228600" y="1219200"/>
            <a:ext cx="8686800" cy="4114800"/>
          </a:xfrm>
          <a:noFill/>
          <a:ln/>
        </p:spPr>
        <p:txBody>
          <a:bodyPr lIns="92075" tIns="46038" rIns="92075" bIns="46038"/>
          <a:lstStyle/>
          <a:p>
            <a:r>
              <a:rPr lang="en-US" sz="2800"/>
              <a:t>A user can change their password using the passwd utility</a:t>
            </a:r>
          </a:p>
          <a:p>
            <a:r>
              <a:rPr lang="en-US" sz="2800"/>
              <a:t>When this command is entered, the user is prompted to enter their current password, then their new password two times</a:t>
            </a:r>
          </a:p>
          <a:p>
            <a:r>
              <a:rPr lang="en-US" sz="2800"/>
              <a:t>passwd will perform a few basic checks on the entered password, but it can’t prevent the use of poor passwords</a:t>
            </a:r>
          </a:p>
          <a:p>
            <a:r>
              <a:rPr lang="en-US" sz="2800"/>
              <a:t>The shadow password system is used by default on all major Linux distributions</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7DCFE0D9-AAF1-4825-A4A2-066D7EF68BBC}" type="slidenum">
              <a:rPr lang="en-US"/>
              <a:pPr/>
              <a:t>72</a:t>
            </a:fld>
            <a:endParaRPr lang="en-US"/>
          </a:p>
        </p:txBody>
      </p:sp>
      <p:sp>
        <p:nvSpPr>
          <p:cNvPr id="485378" name="Rectangle 2"/>
          <p:cNvSpPr>
            <a:spLocks noGrp="1" noChangeArrowheads="1"/>
          </p:cNvSpPr>
          <p:nvPr>
            <p:ph type="title"/>
          </p:nvPr>
        </p:nvSpPr>
        <p:spPr>
          <a:noFill/>
          <a:ln/>
        </p:spPr>
        <p:txBody>
          <a:bodyPr lIns="92075" tIns="46038" rIns="92075" bIns="46038" anchor="ctr"/>
          <a:lstStyle/>
          <a:p>
            <a:r>
              <a:rPr lang="en-US"/>
              <a:t>Managing Linux Passwords</a:t>
            </a:r>
          </a:p>
        </p:txBody>
      </p:sp>
      <p:pic>
        <p:nvPicPr>
          <p:cNvPr id="485379" name="Picture 3" descr="Tbl09-01"/>
          <p:cNvPicPr>
            <a:picLocks noChangeAspect="1" noChangeArrowheads="1"/>
          </p:cNvPicPr>
          <p:nvPr/>
        </p:nvPicPr>
        <p:blipFill>
          <a:blip r:embed="rId2">
            <a:extLst>
              <a:ext uri="{28A0092B-C50C-407E-A947-70E740481C1C}">
                <a14:useLocalDpi xmlns:a14="http://schemas.microsoft.com/office/drawing/2010/main" val="0"/>
              </a:ext>
            </a:extLst>
          </a:blip>
          <a:srcRect t="8749" b="18750"/>
          <a:stretch>
            <a:fillRect/>
          </a:stretch>
        </p:blipFill>
        <p:spPr bwMode="auto">
          <a:xfrm>
            <a:off x="508000" y="1905000"/>
            <a:ext cx="8128000" cy="441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884495CF-06F6-46FE-BFDE-31C9F79D27DB}" type="slidenum">
              <a:rPr lang="en-US"/>
              <a:pPr/>
              <a:t>73</a:t>
            </a:fld>
            <a:endParaRPr lang="en-US"/>
          </a:p>
        </p:txBody>
      </p:sp>
      <p:sp>
        <p:nvSpPr>
          <p:cNvPr id="486402" name="Rectangle 2"/>
          <p:cNvSpPr>
            <a:spLocks noGrp="1" noChangeArrowheads="1"/>
          </p:cNvSpPr>
          <p:nvPr>
            <p:ph type="title"/>
          </p:nvPr>
        </p:nvSpPr>
        <p:spPr>
          <a:noFill/>
          <a:ln/>
        </p:spPr>
        <p:txBody>
          <a:bodyPr lIns="92075" tIns="46038" rIns="92075" bIns="46038" anchor="ctr"/>
          <a:lstStyle/>
          <a:p>
            <a:r>
              <a:rPr lang="en-US"/>
              <a:t>Managing Linux Passwords</a:t>
            </a:r>
          </a:p>
        </p:txBody>
      </p:sp>
      <p:pic>
        <p:nvPicPr>
          <p:cNvPr id="486403" name="Picture 3" descr="Tbl09-02"/>
          <p:cNvPicPr>
            <a:picLocks noChangeAspect="1" noChangeArrowheads="1"/>
          </p:cNvPicPr>
          <p:nvPr/>
        </p:nvPicPr>
        <p:blipFill>
          <a:blip r:embed="rId2">
            <a:extLst>
              <a:ext uri="{28A0092B-C50C-407E-A947-70E740481C1C}">
                <a14:useLocalDpi xmlns:a14="http://schemas.microsoft.com/office/drawing/2010/main" val="0"/>
              </a:ext>
            </a:extLst>
          </a:blip>
          <a:srcRect t="25000" b="23750"/>
          <a:stretch>
            <a:fillRect/>
          </a:stretch>
        </p:blipFill>
        <p:spPr bwMode="auto">
          <a:xfrm>
            <a:off x="508000" y="1905000"/>
            <a:ext cx="8128000" cy="3124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48B1D3C4-E41A-4A59-AAE6-BDCA4B3C37D2}" type="slidenum">
              <a:rPr lang="en-US"/>
              <a:pPr/>
              <a:t>74</a:t>
            </a:fld>
            <a:endParaRPr lang="en-US"/>
          </a:p>
        </p:txBody>
      </p:sp>
      <p:sp>
        <p:nvSpPr>
          <p:cNvPr id="487426" name="Rectangle 2"/>
          <p:cNvSpPr>
            <a:spLocks noGrp="1" noChangeArrowheads="1"/>
          </p:cNvSpPr>
          <p:nvPr>
            <p:ph type="title"/>
          </p:nvPr>
        </p:nvSpPr>
        <p:spPr>
          <a:noFill/>
          <a:ln/>
        </p:spPr>
        <p:txBody>
          <a:bodyPr lIns="92075" tIns="46038" rIns="92075" bIns="46038" anchor="ctr"/>
          <a:lstStyle/>
          <a:p>
            <a:r>
              <a:rPr lang="en-US"/>
              <a:t>Using Pluggable Authentication Modules</a:t>
            </a:r>
          </a:p>
        </p:txBody>
      </p:sp>
      <p:sp>
        <p:nvSpPr>
          <p:cNvPr id="487427" name="Rectangle 3" descr="Rectangle: Click to edit Master text styles&#10;Second level&#10;Third level&#10;Fourth level&#10;Fifth level"/>
          <p:cNvSpPr>
            <a:spLocks noGrp="1" noChangeArrowheads="1"/>
          </p:cNvSpPr>
          <p:nvPr>
            <p:ph type="body" idx="1"/>
          </p:nvPr>
        </p:nvSpPr>
        <p:spPr>
          <a:xfrm>
            <a:off x="381000" y="1905000"/>
            <a:ext cx="8229600" cy="4114800"/>
          </a:xfrm>
          <a:noFill/>
          <a:ln/>
        </p:spPr>
        <p:txBody>
          <a:bodyPr lIns="92075" tIns="46038" rIns="92075" bIns="46038"/>
          <a:lstStyle/>
          <a:p>
            <a:r>
              <a:rPr lang="en-US" sz="2800"/>
              <a:t>The Pluggable Authentication Module (PAM) architecture was developed by Sun and is now used on virtually every Linux distribution</a:t>
            </a:r>
          </a:p>
          <a:p>
            <a:r>
              <a:rPr lang="en-US" sz="2800"/>
              <a:t>PAM provides improved user-level security, flexibility in managing user authentication and smoother Linux to non-Linux data integration</a:t>
            </a:r>
          </a:p>
          <a:p>
            <a:r>
              <a:rPr lang="en-US" sz="2800"/>
              <a:t>To use PAM, select the modules necessary to to control the activity of a program, and list them in the program’s configuration file</a:t>
            </a:r>
          </a:p>
          <a:p>
            <a:endParaRPr lang="en-US" sz="280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F1D1A38A-7C6C-4676-A59E-EC7723BEE8BA}" type="slidenum">
              <a:rPr lang="en-US"/>
              <a:pPr/>
              <a:t>75</a:t>
            </a:fld>
            <a:endParaRPr lang="en-US"/>
          </a:p>
        </p:txBody>
      </p:sp>
      <p:sp>
        <p:nvSpPr>
          <p:cNvPr id="488450" name="Rectangle 2"/>
          <p:cNvSpPr>
            <a:spLocks noGrp="1" noChangeArrowheads="1"/>
          </p:cNvSpPr>
          <p:nvPr>
            <p:ph type="title"/>
          </p:nvPr>
        </p:nvSpPr>
        <p:spPr>
          <a:noFill/>
          <a:ln/>
        </p:spPr>
        <p:txBody>
          <a:bodyPr lIns="92075" tIns="46038" rIns="92075" bIns="46038" anchor="ctr"/>
          <a:lstStyle/>
          <a:p>
            <a:r>
              <a:rPr lang="en-US" sz="3600"/>
              <a:t>Using Pluggable Authentication Modules</a:t>
            </a:r>
          </a:p>
        </p:txBody>
      </p:sp>
      <p:sp>
        <p:nvSpPr>
          <p:cNvPr id="488451" name="Rectangle 3" descr="Rectangle: Click to edit Master text styles&#10;Second level&#10;Third level&#10;Fourth level&#10;Fifth level"/>
          <p:cNvSpPr>
            <a:spLocks noGrp="1" noChangeArrowheads="1"/>
          </p:cNvSpPr>
          <p:nvPr>
            <p:ph type="body" idx="1"/>
          </p:nvPr>
        </p:nvSpPr>
        <p:spPr>
          <a:xfrm>
            <a:off x="304800" y="1524000"/>
            <a:ext cx="8839200" cy="4495800"/>
          </a:xfrm>
          <a:noFill/>
          <a:ln/>
        </p:spPr>
        <p:txBody>
          <a:bodyPr lIns="92075" tIns="46038" rIns="92075" bIns="46038"/>
          <a:lstStyle/>
          <a:p>
            <a:r>
              <a:rPr lang="en-US" sz="2800"/>
              <a:t>PAM is configured using either a single file, etc/pam.conf, or a series of files in /etc/pam.d</a:t>
            </a:r>
          </a:p>
          <a:p>
            <a:r>
              <a:rPr lang="en-US" sz="2800"/>
              <a:t>PAM supports four module types:</a:t>
            </a:r>
          </a:p>
          <a:p>
            <a:pPr lvl="1"/>
            <a:r>
              <a:rPr lang="en-US">
                <a:solidFill>
                  <a:srgbClr val="CC3300"/>
                </a:solidFill>
              </a:rPr>
              <a:t>auth modules</a:t>
            </a:r>
            <a:r>
              <a:rPr lang="en-US"/>
              <a:t> are used for identifying a user, normally by prompting for a password</a:t>
            </a:r>
          </a:p>
          <a:p>
            <a:pPr lvl="1"/>
            <a:r>
              <a:rPr lang="en-US">
                <a:solidFill>
                  <a:srgbClr val="CC3300"/>
                </a:solidFill>
              </a:rPr>
              <a:t>account modules</a:t>
            </a:r>
            <a:r>
              <a:rPr lang="en-US"/>
              <a:t> typically restrict account access</a:t>
            </a:r>
          </a:p>
          <a:p>
            <a:pPr lvl="1"/>
            <a:r>
              <a:rPr lang="en-US">
                <a:solidFill>
                  <a:srgbClr val="CC3300"/>
                </a:solidFill>
              </a:rPr>
              <a:t>session modules</a:t>
            </a:r>
            <a:r>
              <a:rPr lang="en-US"/>
              <a:t> tend to tasks required before user’s can work, such as creating a log file</a:t>
            </a:r>
          </a:p>
          <a:p>
            <a:pPr lvl="1"/>
            <a:r>
              <a:rPr lang="en-US">
                <a:solidFill>
                  <a:srgbClr val="CC3300"/>
                </a:solidFill>
              </a:rPr>
              <a:t>password modules</a:t>
            </a:r>
            <a:r>
              <a:rPr lang="en-US"/>
              <a:t> are executed when a user needs to change a password</a:t>
            </a:r>
          </a:p>
          <a:p>
            <a:endParaRPr lang="en-US" sz="280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83F85FB9-DD4B-48D7-96A6-E9C6D88C8FE9}" type="slidenum">
              <a:rPr lang="en-US"/>
              <a:pPr/>
              <a:t>76</a:t>
            </a:fld>
            <a:endParaRPr lang="en-US"/>
          </a:p>
        </p:txBody>
      </p:sp>
      <p:sp>
        <p:nvSpPr>
          <p:cNvPr id="489474" name="Rectangle 2"/>
          <p:cNvSpPr>
            <a:spLocks noGrp="1" noChangeArrowheads="1"/>
          </p:cNvSpPr>
          <p:nvPr>
            <p:ph type="title"/>
          </p:nvPr>
        </p:nvSpPr>
        <p:spPr>
          <a:xfrm>
            <a:off x="609600" y="304800"/>
            <a:ext cx="8305800" cy="1143000"/>
          </a:xfrm>
          <a:noFill/>
          <a:ln/>
        </p:spPr>
        <p:txBody>
          <a:bodyPr lIns="92075" tIns="46038" rIns="92075" bIns="46038" anchor="ctr"/>
          <a:lstStyle/>
          <a:p>
            <a:r>
              <a:rPr lang="en-US" sz="3600"/>
              <a:t>Using Pluggable Authentication Modules</a:t>
            </a:r>
          </a:p>
        </p:txBody>
      </p:sp>
      <p:sp>
        <p:nvSpPr>
          <p:cNvPr id="489475" name="Rectangle 3" descr="Rectangle: Click to edit Master text styles&#10;Second level&#10;Third level&#10;Fourth level&#10;Fifth level"/>
          <p:cNvSpPr>
            <a:spLocks noGrp="1" noChangeArrowheads="1"/>
          </p:cNvSpPr>
          <p:nvPr>
            <p:ph type="body" idx="1"/>
          </p:nvPr>
        </p:nvSpPr>
        <p:spPr>
          <a:xfrm>
            <a:off x="304800" y="1371600"/>
            <a:ext cx="8610600" cy="4114800"/>
          </a:xfrm>
          <a:noFill/>
          <a:ln/>
        </p:spPr>
        <p:txBody>
          <a:bodyPr lIns="92075" tIns="46038" rIns="92075" bIns="46038"/>
          <a:lstStyle/>
          <a:p>
            <a:r>
              <a:rPr lang="en-US"/>
              <a:t>The control_flag element determines how PAM processes stacked modules, and ultimately to permit or deny access:</a:t>
            </a:r>
          </a:p>
          <a:p>
            <a:pPr lvl="1"/>
            <a:r>
              <a:rPr lang="en-US">
                <a:solidFill>
                  <a:srgbClr val="CC3300"/>
                </a:solidFill>
              </a:rPr>
              <a:t>required</a:t>
            </a:r>
            <a:r>
              <a:rPr lang="en-US"/>
              <a:t> means all modules are executed and if one fails, access is denied</a:t>
            </a:r>
          </a:p>
          <a:p>
            <a:pPr lvl="1"/>
            <a:r>
              <a:rPr lang="en-US">
                <a:solidFill>
                  <a:srgbClr val="CC3300"/>
                </a:solidFill>
              </a:rPr>
              <a:t>requisite </a:t>
            </a:r>
            <a:r>
              <a:rPr lang="en-US"/>
              <a:t>means that if a module fails, remaining modules are not executed, and access is denied</a:t>
            </a:r>
          </a:p>
          <a:p>
            <a:pPr lvl="1"/>
            <a:r>
              <a:rPr lang="en-US">
                <a:solidFill>
                  <a:srgbClr val="CC3300"/>
                </a:solidFill>
              </a:rPr>
              <a:t>sufficient </a:t>
            </a:r>
            <a:r>
              <a:rPr lang="en-US"/>
              <a:t>means that the final result can be access permitted, even if this module fails</a:t>
            </a:r>
          </a:p>
          <a:p>
            <a:pPr lvl="1"/>
            <a:r>
              <a:rPr lang="en-US">
                <a:solidFill>
                  <a:srgbClr val="CC3300"/>
                </a:solidFill>
              </a:rPr>
              <a:t>optional </a:t>
            </a:r>
            <a:r>
              <a:rPr lang="en-US"/>
              <a:t>means that the result of the module does not affect the final result of the stack</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031BD312-E73A-4DC0-AEA0-6D7B22E2F0E4}" type="slidenum">
              <a:rPr lang="en-US"/>
              <a:pPr/>
              <a:t>77</a:t>
            </a:fld>
            <a:endParaRPr lang="en-US"/>
          </a:p>
        </p:txBody>
      </p:sp>
      <p:sp>
        <p:nvSpPr>
          <p:cNvPr id="490498" name="Rectangle 2"/>
          <p:cNvSpPr>
            <a:spLocks noGrp="1" noChangeArrowheads="1"/>
          </p:cNvSpPr>
          <p:nvPr>
            <p:ph type="title"/>
          </p:nvPr>
        </p:nvSpPr>
        <p:spPr>
          <a:noFill/>
          <a:ln/>
        </p:spPr>
        <p:txBody>
          <a:bodyPr lIns="92075" tIns="46038" rIns="92075" bIns="46038" anchor="ctr"/>
          <a:lstStyle/>
          <a:p>
            <a:r>
              <a:rPr lang="en-US"/>
              <a:t>Using Pluggable Authentication Modules</a:t>
            </a:r>
          </a:p>
        </p:txBody>
      </p:sp>
      <p:pic>
        <p:nvPicPr>
          <p:cNvPr id="490499" name="Picture 3" descr="Fig09-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905000"/>
            <a:ext cx="6553200" cy="4914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47AF55E7-D4A3-4E2A-A2BC-FE3BC364FA8C}" type="slidenum">
              <a:rPr lang="en-US"/>
              <a:pPr/>
              <a:t>78</a:t>
            </a:fld>
            <a:endParaRPr lang="en-US"/>
          </a:p>
        </p:txBody>
      </p:sp>
      <p:sp>
        <p:nvSpPr>
          <p:cNvPr id="491522" name="Rectangle 2"/>
          <p:cNvSpPr>
            <a:spLocks noGrp="1" noChangeArrowheads="1"/>
          </p:cNvSpPr>
          <p:nvPr>
            <p:ph type="title"/>
          </p:nvPr>
        </p:nvSpPr>
        <p:spPr>
          <a:noFill/>
          <a:ln/>
        </p:spPr>
        <p:txBody>
          <a:bodyPr lIns="92075" tIns="46038" rIns="92075" bIns="46038" anchor="ctr"/>
          <a:lstStyle/>
          <a:p>
            <a:r>
              <a:rPr lang="en-US"/>
              <a:t>Using Pluggable Authentication Modules</a:t>
            </a:r>
          </a:p>
        </p:txBody>
      </p:sp>
      <p:pic>
        <p:nvPicPr>
          <p:cNvPr id="491523" name="Picture 3" descr="Tbl09-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905000"/>
            <a:ext cx="6400800" cy="4800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E269B085-CF23-45C7-9EEA-77E6802F551B}" type="slidenum">
              <a:rPr lang="en-US"/>
              <a:pPr/>
              <a:t>79</a:t>
            </a:fld>
            <a:endParaRPr lang="en-US"/>
          </a:p>
        </p:txBody>
      </p:sp>
      <p:sp>
        <p:nvSpPr>
          <p:cNvPr id="492546" name="Rectangle 2"/>
          <p:cNvSpPr>
            <a:spLocks noGrp="1" noChangeArrowheads="1"/>
          </p:cNvSpPr>
          <p:nvPr>
            <p:ph type="title"/>
          </p:nvPr>
        </p:nvSpPr>
        <p:spPr>
          <a:noFill/>
          <a:ln/>
        </p:spPr>
        <p:txBody>
          <a:bodyPr lIns="92075" tIns="46038" rIns="92075" bIns="46038" anchor="ctr"/>
          <a:lstStyle/>
          <a:p>
            <a:r>
              <a:rPr lang="en-US"/>
              <a:t>Security Tools for Users</a:t>
            </a:r>
          </a:p>
        </p:txBody>
      </p:sp>
      <p:sp>
        <p:nvSpPr>
          <p:cNvPr id="492547" name="Rectangle 3" descr="Rectangle: Click to edit Master text styles&#10;Second level&#10;Third level&#10;Fourth level&#10;Fifth level"/>
          <p:cNvSpPr>
            <a:spLocks noGrp="1" noChangeArrowheads="1"/>
          </p:cNvSpPr>
          <p:nvPr>
            <p:ph type="body" idx="1"/>
          </p:nvPr>
        </p:nvSpPr>
        <p:spPr>
          <a:xfrm>
            <a:off x="304800" y="1219200"/>
            <a:ext cx="8839200" cy="4800600"/>
          </a:xfrm>
          <a:noFill/>
          <a:ln/>
        </p:spPr>
        <p:txBody>
          <a:bodyPr lIns="92075" tIns="46038" rIns="92075" bIns="46038"/>
          <a:lstStyle/>
          <a:p>
            <a:r>
              <a:rPr lang="en-US"/>
              <a:t>There are many security utilities and related files that system administrators and users need to be aware of, some PAM controlled</a:t>
            </a:r>
          </a:p>
          <a:p>
            <a:r>
              <a:rPr lang="en-US"/>
              <a:t>Screen locking programs disable keyboard input and hide the screen so that private information is not visible nor accessible</a:t>
            </a:r>
          </a:p>
          <a:p>
            <a:pPr lvl="1"/>
            <a:r>
              <a:rPr lang="en-US"/>
              <a:t>vlock is used from a text console to lock the current screen, or all of the virtual consoles</a:t>
            </a:r>
          </a:p>
          <a:p>
            <a:pPr lvl="1"/>
            <a:r>
              <a:rPr lang="en-US"/>
              <a:t>xlock is similar to vlock, only it is employed from a graphical interface, and is a feature of X Windows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Card Authentication</a:t>
            </a:r>
            <a:endParaRPr lang="en-US" dirty="0"/>
          </a:p>
        </p:txBody>
      </p:sp>
      <p:sp>
        <p:nvSpPr>
          <p:cNvPr id="3" name="Content Placeholder 2"/>
          <p:cNvSpPr>
            <a:spLocks noGrp="1"/>
          </p:cNvSpPr>
          <p:nvPr>
            <p:ph idx="1"/>
          </p:nvPr>
        </p:nvSpPr>
        <p:spPr/>
        <p:txBody>
          <a:bodyPr/>
          <a:lstStyle/>
          <a:p>
            <a:r>
              <a:rPr lang="en-US" dirty="0" smtClean="0"/>
              <a:t>They are commonly employed by large companies and organizations as a means of strong authentication using cryptography.</a:t>
            </a:r>
          </a:p>
          <a:p>
            <a:r>
              <a:rPr lang="en-US" dirty="0" smtClean="0"/>
              <a:t>Smart cards may also be used as a sort of “electronic wallet,” containing funds that can be used for a variety of services, including parking fees, public transport, and other small retail transactions.</a:t>
            </a:r>
            <a:endParaRPr lang="en-US"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B67DC65F-1FFC-491A-8488-9916ACB19FC8}" type="slidenum">
              <a:rPr lang="en-US"/>
              <a:pPr/>
              <a:t>80</a:t>
            </a:fld>
            <a:endParaRPr lang="en-US"/>
          </a:p>
        </p:txBody>
      </p:sp>
      <p:sp>
        <p:nvSpPr>
          <p:cNvPr id="493570" name="Rectangle 2"/>
          <p:cNvSpPr>
            <a:spLocks noGrp="1" noChangeArrowheads="1"/>
          </p:cNvSpPr>
          <p:nvPr>
            <p:ph type="title"/>
          </p:nvPr>
        </p:nvSpPr>
        <p:spPr>
          <a:noFill/>
          <a:ln/>
        </p:spPr>
        <p:txBody>
          <a:bodyPr lIns="92075" tIns="46038" rIns="92075" bIns="46038" anchor="ctr"/>
          <a:lstStyle/>
          <a:p>
            <a:r>
              <a:rPr lang="en-US"/>
              <a:t>Security Tools for Users</a:t>
            </a:r>
          </a:p>
        </p:txBody>
      </p:sp>
      <p:pic>
        <p:nvPicPr>
          <p:cNvPr id="493571" name="Picture 3" descr="Fig09-02"/>
          <p:cNvPicPr>
            <a:picLocks noChangeAspect="1" noChangeArrowheads="1"/>
          </p:cNvPicPr>
          <p:nvPr/>
        </p:nvPicPr>
        <p:blipFill>
          <a:blip r:embed="rId2">
            <a:extLst>
              <a:ext uri="{28A0092B-C50C-407E-A947-70E740481C1C}">
                <a14:useLocalDpi xmlns:a14="http://schemas.microsoft.com/office/drawing/2010/main" val="0"/>
              </a:ext>
            </a:extLst>
          </a:blip>
          <a:srcRect t="3751" r="43617" b="6250"/>
          <a:stretch>
            <a:fillRect/>
          </a:stretch>
        </p:blipFill>
        <p:spPr bwMode="auto">
          <a:xfrm>
            <a:off x="2552700" y="1908175"/>
            <a:ext cx="4038600" cy="4835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06F52CFA-B33E-4A16-93B7-B702641AFCED}" type="slidenum">
              <a:rPr lang="en-US"/>
              <a:pPr/>
              <a:t>81</a:t>
            </a:fld>
            <a:endParaRPr lang="en-US"/>
          </a:p>
        </p:txBody>
      </p:sp>
      <p:sp>
        <p:nvSpPr>
          <p:cNvPr id="494594" name="Rectangle 2"/>
          <p:cNvSpPr>
            <a:spLocks noGrp="1" noChangeArrowheads="1"/>
          </p:cNvSpPr>
          <p:nvPr>
            <p:ph type="title"/>
          </p:nvPr>
        </p:nvSpPr>
        <p:spPr>
          <a:noFill/>
          <a:ln/>
        </p:spPr>
        <p:txBody>
          <a:bodyPr lIns="92075" tIns="46038" rIns="92075" bIns="46038" anchor="ctr"/>
          <a:lstStyle/>
          <a:p>
            <a:r>
              <a:rPr lang="en-US"/>
              <a:t>Security Tools for Users</a:t>
            </a:r>
          </a:p>
        </p:txBody>
      </p:sp>
      <p:pic>
        <p:nvPicPr>
          <p:cNvPr id="494595" name="Picture 3" descr="Fig09-03"/>
          <p:cNvPicPr>
            <a:picLocks noChangeAspect="1" noChangeArrowheads="1"/>
          </p:cNvPicPr>
          <p:nvPr/>
        </p:nvPicPr>
        <p:blipFill>
          <a:blip r:embed="rId2">
            <a:extLst>
              <a:ext uri="{28A0092B-C50C-407E-A947-70E740481C1C}">
                <a14:useLocalDpi xmlns:a14="http://schemas.microsoft.com/office/drawing/2010/main" val="0"/>
              </a:ext>
            </a:extLst>
          </a:blip>
          <a:srcRect t="2609" r="39688" b="5000"/>
          <a:stretch>
            <a:fillRect/>
          </a:stretch>
        </p:blipFill>
        <p:spPr bwMode="auto">
          <a:xfrm>
            <a:off x="2419350" y="1905000"/>
            <a:ext cx="4311650" cy="495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3AB10A2E-50B6-46D2-AC6A-AD25332755CC}" type="slidenum">
              <a:rPr lang="en-US"/>
              <a:pPr/>
              <a:t>82</a:t>
            </a:fld>
            <a:endParaRPr lang="en-US"/>
          </a:p>
        </p:txBody>
      </p:sp>
      <p:sp>
        <p:nvSpPr>
          <p:cNvPr id="495618" name="Rectangle 2"/>
          <p:cNvSpPr>
            <a:spLocks noGrp="1" noChangeArrowheads="1"/>
          </p:cNvSpPr>
          <p:nvPr>
            <p:ph type="title"/>
          </p:nvPr>
        </p:nvSpPr>
        <p:spPr>
          <a:noFill/>
          <a:ln/>
        </p:spPr>
        <p:txBody>
          <a:bodyPr lIns="92075" tIns="46038" rIns="92075" bIns="46038" anchor="ctr"/>
          <a:lstStyle/>
          <a:p>
            <a:r>
              <a:rPr lang="en-US"/>
              <a:t>Security Files and Utilities</a:t>
            </a:r>
          </a:p>
        </p:txBody>
      </p:sp>
      <p:sp>
        <p:nvSpPr>
          <p:cNvPr id="495619" name="Rectangle 3" descr="Rectangle: Click to edit Master text styles&#10;Second level&#10;Third level&#10;Fourth level&#10;Fifth level"/>
          <p:cNvSpPr>
            <a:spLocks noGrp="1" noChangeArrowheads="1"/>
          </p:cNvSpPr>
          <p:nvPr>
            <p:ph type="body" idx="1"/>
          </p:nvPr>
        </p:nvSpPr>
        <p:spPr>
          <a:xfrm>
            <a:off x="228600" y="1295400"/>
            <a:ext cx="8763000" cy="4114800"/>
          </a:xfrm>
          <a:noFill/>
          <a:ln/>
        </p:spPr>
        <p:txBody>
          <a:bodyPr lIns="92075" tIns="46038" rIns="92075" bIns="46038"/>
          <a:lstStyle/>
          <a:p>
            <a:r>
              <a:rPr lang="en-US"/>
              <a:t>Linux provides several methods for safeguarding or controlling the login process:</a:t>
            </a:r>
          </a:p>
          <a:p>
            <a:pPr lvl="1"/>
            <a:r>
              <a:rPr lang="en-US"/>
              <a:t>The root user can only log in from terminals that are listed in the file /etc/securetty</a:t>
            </a:r>
          </a:p>
          <a:p>
            <a:pPr lvl="1"/>
            <a:r>
              <a:rPr lang="en-US"/>
              <a:t>If the /etc/nologin file exists, only root can log in at that time and when this file is deleted, all users can log in again</a:t>
            </a:r>
          </a:p>
          <a:p>
            <a:pPr lvl="1"/>
            <a:r>
              <a:rPr lang="en-US"/>
              <a:t>Executable files can have a special file permission set (the Set UID bit, or SUID) that causes them to take on the permissions of the user who owns the file rather than the user who executed the file</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0E8A2BAD-CA66-4AEF-B4A3-B88E749083AA}" type="slidenum">
              <a:rPr lang="en-US"/>
              <a:pPr/>
              <a:t>83</a:t>
            </a:fld>
            <a:endParaRPr lang="en-US"/>
          </a:p>
        </p:txBody>
      </p:sp>
      <p:sp>
        <p:nvSpPr>
          <p:cNvPr id="496642" name="Rectangle 2"/>
          <p:cNvSpPr>
            <a:spLocks noGrp="1" noChangeArrowheads="1"/>
          </p:cNvSpPr>
          <p:nvPr>
            <p:ph type="title"/>
          </p:nvPr>
        </p:nvSpPr>
        <p:spPr>
          <a:noFill/>
          <a:ln/>
        </p:spPr>
        <p:txBody>
          <a:bodyPr lIns="92075" tIns="46038" rIns="92075" bIns="46038" anchor="ctr"/>
          <a:lstStyle/>
          <a:p>
            <a:r>
              <a:rPr lang="en-US"/>
              <a:t>Security Files and Utilities</a:t>
            </a:r>
          </a:p>
        </p:txBody>
      </p:sp>
      <p:sp>
        <p:nvSpPr>
          <p:cNvPr id="496643" name="Rectangle 3" descr="Rectangle: Click to edit Master text styles&#10;Second level&#10;Third level&#10;Fourth level&#10;Fifth level"/>
          <p:cNvSpPr>
            <a:spLocks noGrp="1" noChangeArrowheads="1"/>
          </p:cNvSpPr>
          <p:nvPr>
            <p:ph type="body" idx="1"/>
          </p:nvPr>
        </p:nvSpPr>
        <p:spPr>
          <a:xfrm>
            <a:off x="304800" y="1371600"/>
            <a:ext cx="8686800" cy="4648200"/>
          </a:xfrm>
          <a:noFill/>
          <a:ln/>
        </p:spPr>
        <p:txBody>
          <a:bodyPr lIns="92075" tIns="46038" rIns="92075" bIns="46038"/>
          <a:lstStyle/>
          <a:p>
            <a:r>
              <a:rPr lang="en-US"/>
              <a:t>More Linux-provided security methods:</a:t>
            </a:r>
          </a:p>
          <a:p>
            <a:pPr lvl="1"/>
            <a:r>
              <a:rPr lang="en-US"/>
              <a:t>The Linux file systems support a number of attributes that can be set on any file</a:t>
            </a:r>
          </a:p>
          <a:p>
            <a:pPr lvl="1"/>
            <a:r>
              <a:rPr lang="en-US"/>
              <a:t>The PAM module pam_time can be used with the login program to limit when a user can log in</a:t>
            </a:r>
          </a:p>
          <a:p>
            <a:pPr lvl="1"/>
            <a:r>
              <a:rPr lang="en-US"/>
              <a:t>If the standard bash shell for Linux is running, an environment variable can be set which will log a user out after a certain number of idle seconds</a:t>
            </a:r>
          </a:p>
          <a:p>
            <a:pPr lvl="1"/>
            <a:r>
              <a:rPr lang="en-US"/>
              <a:t>In the tsch shell, an environment variable accomplishes the same thing, but in a matter of minutes, not seconds</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6427A6C4-B52F-43C7-9628-B70F523F58A3}" type="slidenum">
              <a:rPr lang="en-US"/>
              <a:pPr/>
              <a:t>84</a:t>
            </a:fld>
            <a:endParaRPr lang="en-US"/>
          </a:p>
        </p:txBody>
      </p:sp>
      <p:sp>
        <p:nvSpPr>
          <p:cNvPr id="499714" name="Rectangle 2"/>
          <p:cNvSpPr>
            <a:spLocks noGrp="1" noChangeArrowheads="1"/>
          </p:cNvSpPr>
          <p:nvPr>
            <p:ph type="title"/>
          </p:nvPr>
        </p:nvSpPr>
        <p:spPr>
          <a:noFill/>
          <a:ln/>
        </p:spPr>
        <p:txBody>
          <a:bodyPr lIns="92075" tIns="46038" rIns="92075" bIns="46038" anchor="ctr"/>
          <a:lstStyle/>
          <a:p>
            <a:r>
              <a:rPr lang="en-US"/>
              <a:t>Seeing Who Is Using Linux</a:t>
            </a:r>
          </a:p>
        </p:txBody>
      </p:sp>
      <p:pic>
        <p:nvPicPr>
          <p:cNvPr id="499715" name="Picture 3" descr="Tbl09-05b"/>
          <p:cNvPicPr>
            <a:picLocks noChangeAspect="1" noChangeArrowheads="1"/>
          </p:cNvPicPr>
          <p:nvPr/>
        </p:nvPicPr>
        <p:blipFill>
          <a:blip r:embed="rId2">
            <a:extLst>
              <a:ext uri="{28A0092B-C50C-407E-A947-70E740481C1C}">
                <a14:useLocalDpi xmlns:a14="http://schemas.microsoft.com/office/drawing/2010/main" val="0"/>
              </a:ext>
            </a:extLst>
          </a:blip>
          <a:srcRect t="1250" r="6876" b="6250"/>
          <a:stretch>
            <a:fillRect/>
          </a:stretch>
        </p:blipFill>
        <p:spPr bwMode="auto">
          <a:xfrm>
            <a:off x="1371600" y="1905000"/>
            <a:ext cx="6400800" cy="4768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6"/>
          <p:cNvSpPr>
            <a:spLocks noGrp="1"/>
          </p:cNvSpPr>
          <p:nvPr>
            <p:ph type="sldNum" sz="quarter" idx="4294967295"/>
          </p:nvPr>
        </p:nvSpPr>
        <p:spPr>
          <a:xfrm>
            <a:off x="6553200" y="6248400"/>
            <a:ext cx="1905000" cy="457200"/>
          </a:xfrm>
          <a:prstGeom prst="rect">
            <a:avLst/>
          </a:prstGeom>
        </p:spPr>
        <p:txBody>
          <a:bodyPr/>
          <a:lstStyle/>
          <a:p>
            <a:fld id="{FDD8CEDB-7CE1-4789-A3A9-877BD077DE3A}" type="slidenum">
              <a:rPr lang="en-US"/>
              <a:pPr/>
              <a:t>85</a:t>
            </a:fld>
            <a:endParaRPr lang="en-US"/>
          </a:p>
        </p:txBody>
      </p:sp>
      <p:sp>
        <p:nvSpPr>
          <p:cNvPr id="403458" name="Rectangle 2"/>
          <p:cNvSpPr>
            <a:spLocks noGrp="1" noChangeArrowheads="1"/>
          </p:cNvSpPr>
          <p:nvPr>
            <p:ph type="title"/>
          </p:nvPr>
        </p:nvSpPr>
        <p:spPr>
          <a:xfrm>
            <a:off x="228600" y="609600"/>
            <a:ext cx="8610600" cy="1066800"/>
          </a:xfrm>
        </p:spPr>
        <p:txBody>
          <a:bodyPr/>
          <a:lstStyle/>
          <a:p>
            <a:r>
              <a:rPr lang="en-US"/>
              <a:t>Good and Bad Passwords</a:t>
            </a:r>
          </a:p>
        </p:txBody>
      </p:sp>
      <p:sp>
        <p:nvSpPr>
          <p:cNvPr id="403459" name="Rectangle 3" descr="Rectangle: Click to edit Master text styles&#10;Second level&#10;Third level&#10;Fourth level&#10;Fifth level"/>
          <p:cNvSpPr>
            <a:spLocks noGrp="1" noChangeArrowheads="1"/>
          </p:cNvSpPr>
          <p:nvPr>
            <p:ph type="body" sz="half" idx="1"/>
          </p:nvPr>
        </p:nvSpPr>
        <p:spPr/>
        <p:txBody>
          <a:bodyPr/>
          <a:lstStyle/>
          <a:p>
            <a:pPr>
              <a:lnSpc>
                <a:spcPct val="90000"/>
              </a:lnSpc>
            </a:pPr>
            <a:r>
              <a:rPr lang="en-US"/>
              <a:t>Bad passwords</a:t>
            </a:r>
          </a:p>
          <a:p>
            <a:pPr lvl="1">
              <a:lnSpc>
                <a:spcPct val="90000"/>
              </a:lnSpc>
            </a:pPr>
            <a:r>
              <a:rPr lang="en-US"/>
              <a:t>frank</a:t>
            </a:r>
          </a:p>
          <a:p>
            <a:pPr lvl="1">
              <a:lnSpc>
                <a:spcPct val="90000"/>
              </a:lnSpc>
            </a:pPr>
            <a:r>
              <a:rPr lang="en-US"/>
              <a:t>Fido</a:t>
            </a:r>
          </a:p>
          <a:p>
            <a:pPr lvl="1">
              <a:lnSpc>
                <a:spcPct val="90000"/>
              </a:lnSpc>
            </a:pPr>
            <a:r>
              <a:rPr lang="en-US"/>
              <a:t>password</a:t>
            </a:r>
          </a:p>
          <a:p>
            <a:pPr lvl="1">
              <a:lnSpc>
                <a:spcPct val="90000"/>
              </a:lnSpc>
            </a:pPr>
            <a:r>
              <a:rPr lang="en-US"/>
              <a:t>4444</a:t>
            </a:r>
          </a:p>
          <a:p>
            <a:pPr lvl="1">
              <a:lnSpc>
                <a:spcPct val="90000"/>
              </a:lnSpc>
            </a:pPr>
            <a:r>
              <a:rPr lang="en-US"/>
              <a:t>Pikachu</a:t>
            </a:r>
          </a:p>
          <a:p>
            <a:pPr lvl="1">
              <a:lnSpc>
                <a:spcPct val="90000"/>
              </a:lnSpc>
            </a:pPr>
            <a:r>
              <a:rPr lang="en-US"/>
              <a:t>102560</a:t>
            </a:r>
          </a:p>
          <a:p>
            <a:pPr lvl="1">
              <a:lnSpc>
                <a:spcPct val="90000"/>
              </a:lnSpc>
            </a:pPr>
            <a:r>
              <a:rPr lang="en-US"/>
              <a:t>AustinStamp</a:t>
            </a:r>
          </a:p>
        </p:txBody>
      </p:sp>
      <p:sp>
        <p:nvSpPr>
          <p:cNvPr id="403460" name="Rectangle 4" descr="Rectangle: Click to edit Master text styles&#10;Second level&#10;Third level&#10;Fourth level&#10;Fifth level"/>
          <p:cNvSpPr>
            <a:spLocks noGrp="1" noChangeArrowheads="1"/>
          </p:cNvSpPr>
          <p:nvPr>
            <p:ph type="body" sz="half" idx="2"/>
          </p:nvPr>
        </p:nvSpPr>
        <p:spPr/>
        <p:txBody>
          <a:bodyPr/>
          <a:lstStyle/>
          <a:p>
            <a:r>
              <a:rPr lang="en-US"/>
              <a:t>Good Passwords?</a:t>
            </a:r>
          </a:p>
          <a:p>
            <a:pPr lvl="1"/>
            <a:r>
              <a:rPr lang="en-US"/>
              <a:t>jfIej,43j-EmmL+y</a:t>
            </a:r>
          </a:p>
          <a:p>
            <a:pPr lvl="1"/>
            <a:r>
              <a:rPr lang="en-US"/>
              <a:t>09864376537263</a:t>
            </a:r>
          </a:p>
          <a:p>
            <a:pPr lvl="1"/>
            <a:r>
              <a:rPr lang="en-US"/>
              <a:t>P0kem0N</a:t>
            </a:r>
          </a:p>
          <a:p>
            <a:pPr lvl="1"/>
            <a:r>
              <a:rPr lang="en-US"/>
              <a:t>FSa7Yago</a:t>
            </a:r>
          </a:p>
          <a:p>
            <a:pPr lvl="1"/>
            <a:r>
              <a:rPr lang="en-US"/>
              <a:t>0nceuP0nAt1m8</a:t>
            </a:r>
          </a:p>
          <a:p>
            <a:pPr lvl="1"/>
            <a:r>
              <a:rPr lang="en-US"/>
              <a:t>PokeGCTall150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01616" presetClass="entr" presetSubtype="810234159" fill="hold" grpId="0" nodeType="clickEffect">
                                  <p:stCondLst>
                                    <p:cond delay="0"/>
                                  </p:stCondLst>
                                  <p:childTnLst>
                                    <p:set>
                                      <p:cBhvr>
                                        <p:cTn id="6" dur="1" fill="hold">
                                          <p:stCondLst>
                                            <p:cond delay="499"/>
                                          </p:stCondLst>
                                        </p:cTn>
                                        <p:tgtEl>
                                          <p:spTgt spid="40345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403460"/>
                                        </p:tgtEl>
                                        <p:attrNameLst>
                                          <p:attrName>style.visibility</p:attrName>
                                        </p:attrNameLst>
                                      </p:cBhvr>
                                      <p:to>
                                        <p:strVal val="visible"/>
                                      </p:to>
                                    </p:set>
                                    <p:anim calcmode="lin" valueType="num">
                                      <p:cBhvr additive="base">
                                        <p:cTn id="11" dur="500" fill="hold"/>
                                        <p:tgtEl>
                                          <p:spTgt spid="403460"/>
                                        </p:tgtEl>
                                        <p:attrNameLst>
                                          <p:attrName>ppt_x</p:attrName>
                                        </p:attrNameLst>
                                      </p:cBhvr>
                                      <p:tavLst>
                                        <p:tav tm="0">
                                          <p:val>
                                            <p:strVal val="1+#ppt_w/2"/>
                                          </p:val>
                                        </p:tav>
                                        <p:tav tm="100000">
                                          <p:val>
                                            <p:strVal val="#ppt_x"/>
                                          </p:val>
                                        </p:tav>
                                      </p:tavLst>
                                    </p:anim>
                                    <p:anim calcmode="lin" valueType="num">
                                      <p:cBhvr additive="base">
                                        <p:cTn id="12" dur="500" fill="hold"/>
                                        <p:tgtEl>
                                          <p:spTgt spid="4034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59" grpId="0" autoUpdateAnimBg="0"/>
      <p:bldP spid="403460"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ED31FC4D-487E-4FCA-8934-EB16FC60B56D}" type="slidenum">
              <a:rPr lang="en-US"/>
              <a:pPr/>
              <a:t>86</a:t>
            </a:fld>
            <a:endParaRPr lang="en-US"/>
          </a:p>
        </p:txBody>
      </p:sp>
      <p:sp>
        <p:nvSpPr>
          <p:cNvPr id="475138" name="Rectangle 2"/>
          <p:cNvSpPr>
            <a:spLocks noGrp="1" noChangeArrowheads="1"/>
          </p:cNvSpPr>
          <p:nvPr>
            <p:ph type="title"/>
          </p:nvPr>
        </p:nvSpPr>
        <p:spPr>
          <a:noFill/>
          <a:ln/>
        </p:spPr>
        <p:txBody>
          <a:bodyPr lIns="92075" tIns="46038" rIns="92075" bIns="46038" anchor="ctr"/>
          <a:lstStyle/>
          <a:p>
            <a:r>
              <a:rPr lang="en-US"/>
              <a:t>Selecting Strong Passwords</a:t>
            </a:r>
          </a:p>
        </p:txBody>
      </p:sp>
      <p:sp>
        <p:nvSpPr>
          <p:cNvPr id="475139" name="Rectangle 3" descr="Rectangle: Click to edit Master text styles&#10;Second level&#10;Third level&#10;Fourth level&#10;Fifth level"/>
          <p:cNvSpPr>
            <a:spLocks noGrp="1" noChangeArrowheads="1"/>
          </p:cNvSpPr>
          <p:nvPr>
            <p:ph type="body" idx="1"/>
          </p:nvPr>
        </p:nvSpPr>
        <p:spPr>
          <a:xfrm>
            <a:off x="304800" y="1295400"/>
            <a:ext cx="7772400" cy="4114800"/>
          </a:xfrm>
          <a:noFill/>
          <a:ln/>
        </p:spPr>
        <p:txBody>
          <a:bodyPr lIns="92075" tIns="46038" rIns="92075" bIns="46038"/>
          <a:lstStyle/>
          <a:p>
            <a:r>
              <a:rPr lang="en-US"/>
              <a:t>Passwords must not be written down, especially not anywhere near the computer to which they provide access</a:t>
            </a:r>
          </a:p>
          <a:p>
            <a:r>
              <a:rPr lang="en-US"/>
              <a:t>Passwords must be chosen carefully so they can be remembered without a written aid</a:t>
            </a:r>
          </a:p>
          <a:p>
            <a:r>
              <a:rPr lang="en-US"/>
              <a:t>Passwords should not include easily guessed words or numbers</a:t>
            </a:r>
          </a:p>
          <a:p>
            <a:r>
              <a:rPr lang="en-US"/>
              <a:t>Users should be taught to never to tell anyone their password</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6A7F559A-C5EA-425B-A65B-81ED77C362EE}" type="slidenum">
              <a:rPr lang="en-US"/>
              <a:pPr/>
              <a:t>87</a:t>
            </a:fld>
            <a:endParaRPr lang="en-US"/>
          </a:p>
        </p:txBody>
      </p:sp>
      <p:sp>
        <p:nvSpPr>
          <p:cNvPr id="476162" name="Rectangle 2"/>
          <p:cNvSpPr>
            <a:spLocks noGrp="1" noChangeArrowheads="1"/>
          </p:cNvSpPr>
          <p:nvPr>
            <p:ph type="title"/>
          </p:nvPr>
        </p:nvSpPr>
        <p:spPr>
          <a:noFill/>
          <a:ln/>
        </p:spPr>
        <p:txBody>
          <a:bodyPr lIns="92075" tIns="46038" rIns="92075" bIns="46038" anchor="ctr"/>
          <a:lstStyle/>
          <a:p>
            <a:r>
              <a:rPr lang="en-US"/>
              <a:t>Selecting Strong Passwords</a:t>
            </a:r>
          </a:p>
        </p:txBody>
      </p:sp>
      <p:sp>
        <p:nvSpPr>
          <p:cNvPr id="476163" name="Rectangle 3" descr="Rectangle: Click to edit Master text styles&#10;Second level&#10;Third level&#10;Fourth level&#10;Fifth level"/>
          <p:cNvSpPr>
            <a:spLocks noGrp="1" noChangeArrowheads="1"/>
          </p:cNvSpPr>
          <p:nvPr>
            <p:ph type="body" idx="1"/>
          </p:nvPr>
        </p:nvSpPr>
        <p:spPr>
          <a:xfrm>
            <a:off x="457200" y="1143000"/>
            <a:ext cx="8534400" cy="4114800"/>
          </a:xfrm>
          <a:noFill/>
          <a:ln/>
        </p:spPr>
        <p:txBody>
          <a:bodyPr lIns="92075" tIns="46038" rIns="92075" bIns="46038"/>
          <a:lstStyle/>
          <a:p>
            <a:r>
              <a:rPr lang="en-US"/>
              <a:t>Ideas for creating good passwords:</a:t>
            </a:r>
          </a:p>
          <a:p>
            <a:pPr lvl="1"/>
            <a:r>
              <a:rPr lang="en-US"/>
              <a:t>A minimum of eight characters should be sufficient</a:t>
            </a:r>
          </a:p>
          <a:p>
            <a:pPr lvl="1"/>
            <a:r>
              <a:rPr lang="en-US"/>
              <a:t>It should include at least one number or symbol</a:t>
            </a:r>
          </a:p>
          <a:p>
            <a:pPr lvl="1"/>
            <a:r>
              <a:rPr lang="en-US"/>
              <a:t>It could be one or more words separated by one or more symbols or numbers</a:t>
            </a:r>
          </a:p>
          <a:p>
            <a:pPr lvl="1"/>
            <a:r>
              <a:rPr lang="en-US"/>
              <a:t>Multiple words works better if they are foreign or altered so that they do not appear in a dictionary</a:t>
            </a:r>
          </a:p>
          <a:p>
            <a:pPr lvl="1"/>
            <a:r>
              <a:rPr lang="en-US"/>
              <a:t>Using a series of numbers or a pattern of altered letters can make it easier to remember your password</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1FEBA43C-EE1D-468C-9DBA-8F6BD4AB1AED}" type="slidenum">
              <a:rPr lang="en-US"/>
              <a:pPr/>
              <a:t>88</a:t>
            </a:fld>
            <a:endParaRPr lang="en-US"/>
          </a:p>
        </p:txBody>
      </p:sp>
      <p:sp>
        <p:nvSpPr>
          <p:cNvPr id="477186" name="Rectangle 2"/>
          <p:cNvSpPr>
            <a:spLocks noGrp="1" noChangeArrowheads="1"/>
          </p:cNvSpPr>
          <p:nvPr>
            <p:ph type="title"/>
          </p:nvPr>
        </p:nvSpPr>
        <p:spPr>
          <a:noFill/>
          <a:ln/>
        </p:spPr>
        <p:txBody>
          <a:bodyPr lIns="92075" tIns="46038" rIns="92075" bIns="46038" anchor="ctr"/>
          <a:lstStyle/>
          <a:p>
            <a:r>
              <a:rPr lang="en-US"/>
              <a:t>Selecting Strong Passwords</a:t>
            </a:r>
          </a:p>
        </p:txBody>
      </p:sp>
      <p:sp>
        <p:nvSpPr>
          <p:cNvPr id="477187" name="Rectangle 3" descr="Rectangle: Click to edit Master text styles&#10;Second level&#10;Third level&#10;Fourth level&#10;Fifth level"/>
          <p:cNvSpPr>
            <a:spLocks noGrp="1" noChangeArrowheads="1"/>
          </p:cNvSpPr>
          <p:nvPr>
            <p:ph type="body" idx="1"/>
          </p:nvPr>
        </p:nvSpPr>
        <p:spPr>
          <a:xfrm>
            <a:off x="304800" y="1371600"/>
            <a:ext cx="8305800" cy="4648200"/>
          </a:xfrm>
          <a:noFill/>
          <a:ln/>
        </p:spPr>
        <p:txBody>
          <a:bodyPr lIns="92075" tIns="46038" rIns="92075" bIns="46038"/>
          <a:lstStyle/>
          <a:p>
            <a:r>
              <a:rPr lang="en-US"/>
              <a:t>Using strong passwords reduces the possibility of a cracker utilizing social engineering to gain access to your system</a:t>
            </a:r>
          </a:p>
          <a:p>
            <a:r>
              <a:rPr lang="en-US"/>
              <a:t>Crackers can resort to brute force attacks where all possible combinations are tried until one succeeds in guessing a password</a:t>
            </a:r>
          </a:p>
          <a:p>
            <a:r>
              <a:rPr lang="en-US"/>
              <a:t>Some system administrators use password cracking tools to randomly test the strength of user’s passwords</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553200" y="6248400"/>
            <a:ext cx="1905000" cy="457200"/>
          </a:xfrm>
          <a:prstGeom prst="rect">
            <a:avLst/>
          </a:prstGeom>
        </p:spPr>
        <p:txBody>
          <a:bodyPr/>
          <a:lstStyle/>
          <a:p>
            <a:fld id="{2DD98115-34A7-4F3B-8634-88ED7395DD89}" type="slidenum">
              <a:rPr lang="en-US"/>
              <a:pPr/>
              <a:t>89</a:t>
            </a:fld>
            <a:endParaRPr lang="en-US"/>
          </a:p>
        </p:txBody>
      </p:sp>
      <p:sp>
        <p:nvSpPr>
          <p:cNvPr id="404482" name="Rectangle 2"/>
          <p:cNvSpPr>
            <a:spLocks noGrp="1" noChangeArrowheads="1"/>
          </p:cNvSpPr>
          <p:nvPr>
            <p:ph type="title"/>
          </p:nvPr>
        </p:nvSpPr>
        <p:spPr>
          <a:xfrm>
            <a:off x="685800" y="381000"/>
            <a:ext cx="7772400" cy="533400"/>
          </a:xfrm>
        </p:spPr>
        <p:txBody>
          <a:bodyPr/>
          <a:lstStyle/>
          <a:p>
            <a:r>
              <a:rPr lang="en-US" sz="4000"/>
              <a:t>Password Experiment</a:t>
            </a:r>
          </a:p>
        </p:txBody>
      </p:sp>
      <p:sp>
        <p:nvSpPr>
          <p:cNvPr id="404483" name="Rectangle 3" descr="Rectangle: Click to edit Master text styles&#10;Second level&#10;Third level&#10;Fourth level&#10;Fifth level"/>
          <p:cNvSpPr>
            <a:spLocks noGrp="1" noChangeArrowheads="1"/>
          </p:cNvSpPr>
          <p:nvPr>
            <p:ph type="body" idx="1"/>
          </p:nvPr>
        </p:nvSpPr>
        <p:spPr>
          <a:xfrm>
            <a:off x="685800" y="914400"/>
            <a:ext cx="7848600" cy="5943600"/>
          </a:xfrm>
        </p:spPr>
        <p:txBody>
          <a:bodyPr/>
          <a:lstStyle/>
          <a:p>
            <a:pPr marL="609600" indent="-609600">
              <a:lnSpc>
                <a:spcPct val="80000"/>
              </a:lnSpc>
              <a:spcBef>
                <a:spcPct val="60000"/>
              </a:spcBef>
            </a:pPr>
            <a:r>
              <a:rPr lang="en-US" sz="2400"/>
              <a:t>A passphrase is a plain-language phrase, typically longer than a password, from which a virtual password is derived</a:t>
            </a:r>
          </a:p>
          <a:p>
            <a:pPr marL="609600" indent="-609600">
              <a:lnSpc>
                <a:spcPct val="80000"/>
              </a:lnSpc>
              <a:spcBef>
                <a:spcPct val="60000"/>
              </a:spcBef>
              <a:buFont typeface="Wingdings" pitchFamily="2" charset="2"/>
              <a:buNone/>
            </a:pPr>
            <a:r>
              <a:rPr lang="en-US" sz="2400"/>
              <a:t>Example: Alice loves Bob and Bob loves Trudy!</a:t>
            </a:r>
          </a:p>
          <a:p>
            <a:pPr marL="609600" indent="-609600">
              <a:lnSpc>
                <a:spcPct val="80000"/>
              </a:lnSpc>
              <a:spcBef>
                <a:spcPct val="60000"/>
              </a:spcBef>
              <a:buFont typeface="Wingdings" pitchFamily="2" charset="2"/>
              <a:buNone/>
            </a:pPr>
            <a:r>
              <a:rPr lang="en-US" sz="2400"/>
              <a:t>	AlBaBlT!</a:t>
            </a:r>
          </a:p>
          <a:p>
            <a:pPr marL="609600" indent="-609600">
              <a:lnSpc>
                <a:spcPct val="80000"/>
              </a:lnSpc>
              <a:spcBef>
                <a:spcPct val="60000"/>
              </a:spcBef>
            </a:pPr>
            <a:r>
              <a:rPr lang="en-US" sz="2400"/>
              <a:t>Three groups of users --- each group advised to select passwords as follows</a:t>
            </a:r>
          </a:p>
          <a:p>
            <a:pPr marL="990600" lvl="1" indent="-533400">
              <a:lnSpc>
                <a:spcPct val="80000"/>
              </a:lnSpc>
            </a:pPr>
            <a:r>
              <a:rPr lang="en-US" sz="2000" b="1">
                <a:solidFill>
                  <a:schemeClr val="accent2"/>
                </a:solidFill>
              </a:rPr>
              <a:t>Group A:</a:t>
            </a:r>
            <a:r>
              <a:rPr lang="en-US" sz="2000"/>
              <a:t> At least 6 chars, 1 non-letter</a:t>
            </a:r>
          </a:p>
          <a:p>
            <a:pPr marL="990600" lvl="1" indent="-533400">
              <a:lnSpc>
                <a:spcPct val="80000"/>
              </a:lnSpc>
            </a:pPr>
            <a:r>
              <a:rPr lang="en-US" sz="2000" b="1">
                <a:solidFill>
                  <a:schemeClr val="accent2"/>
                </a:solidFill>
              </a:rPr>
              <a:t>Group B:</a:t>
            </a:r>
            <a:r>
              <a:rPr lang="en-US" sz="2000"/>
              <a:t> Password based on passphrase</a:t>
            </a:r>
          </a:p>
          <a:p>
            <a:pPr marL="990600" lvl="1" indent="-533400">
              <a:lnSpc>
                <a:spcPct val="80000"/>
              </a:lnSpc>
            </a:pPr>
            <a:r>
              <a:rPr lang="en-US" sz="2000" b="1">
                <a:solidFill>
                  <a:schemeClr val="accent2"/>
                </a:solidFill>
              </a:rPr>
              <a:t>Group C:</a:t>
            </a:r>
            <a:r>
              <a:rPr lang="en-US" sz="2000"/>
              <a:t> 8 random characters</a:t>
            </a:r>
          </a:p>
          <a:p>
            <a:pPr marL="609600" indent="-609600">
              <a:lnSpc>
                <a:spcPct val="80000"/>
              </a:lnSpc>
            </a:pPr>
            <a:r>
              <a:rPr lang="en-US" sz="2400"/>
              <a:t>Results</a:t>
            </a:r>
          </a:p>
          <a:p>
            <a:pPr marL="990600" lvl="1" indent="-533400">
              <a:lnSpc>
                <a:spcPct val="80000"/>
              </a:lnSpc>
            </a:pPr>
            <a:r>
              <a:rPr lang="en-US" sz="2000" b="1">
                <a:solidFill>
                  <a:schemeClr val="accent2"/>
                </a:solidFill>
              </a:rPr>
              <a:t>Group A:</a:t>
            </a:r>
            <a:r>
              <a:rPr lang="en-US" sz="2000"/>
              <a:t> About 30% of pwds easy to crack</a:t>
            </a:r>
          </a:p>
          <a:p>
            <a:pPr marL="990600" lvl="1" indent="-533400">
              <a:lnSpc>
                <a:spcPct val="80000"/>
              </a:lnSpc>
            </a:pPr>
            <a:r>
              <a:rPr lang="en-US" sz="2000" b="1">
                <a:solidFill>
                  <a:schemeClr val="accent2"/>
                </a:solidFill>
              </a:rPr>
              <a:t>Group B:</a:t>
            </a:r>
            <a:r>
              <a:rPr lang="en-US" sz="2000"/>
              <a:t> About 10% cracked</a:t>
            </a:r>
          </a:p>
          <a:p>
            <a:pPr marL="1371600" lvl="2" indent="-457200">
              <a:lnSpc>
                <a:spcPct val="80000"/>
              </a:lnSpc>
            </a:pPr>
            <a:r>
              <a:rPr lang="en-US" sz="1800"/>
              <a:t>Passwords easy to remember</a:t>
            </a:r>
          </a:p>
          <a:p>
            <a:pPr marL="990600" lvl="1" indent="-533400">
              <a:lnSpc>
                <a:spcPct val="80000"/>
              </a:lnSpc>
            </a:pPr>
            <a:r>
              <a:rPr lang="en-US" sz="2000" b="1">
                <a:solidFill>
                  <a:schemeClr val="accent2"/>
                </a:solidFill>
              </a:rPr>
              <a:t>Group C:</a:t>
            </a:r>
            <a:r>
              <a:rPr lang="en-US" sz="2000"/>
              <a:t> About 10% cracked</a:t>
            </a:r>
          </a:p>
          <a:p>
            <a:pPr marL="1371600" lvl="2" indent="-457200">
              <a:lnSpc>
                <a:spcPct val="80000"/>
              </a:lnSpc>
            </a:pPr>
            <a:r>
              <a:rPr lang="en-US" sz="1800"/>
              <a:t>Passwords hard to remember</a:t>
            </a:r>
          </a:p>
          <a:p>
            <a:pPr marL="1371600" lvl="2" indent="-457200">
              <a:lnSpc>
                <a:spcPct val="80000"/>
              </a:lnSpc>
            </a:pPr>
            <a:endParaRPr lang="en-US" sz="1800"/>
          </a:p>
        </p:txBody>
      </p:sp>
      <p:sp>
        <p:nvSpPr>
          <p:cNvPr id="404484" name="Rectangle 4"/>
          <p:cNvSpPr>
            <a:spLocks noChangeArrowheads="1"/>
          </p:cNvSpPr>
          <p:nvPr/>
        </p:nvSpPr>
        <p:spPr bwMode="auto">
          <a:xfrm>
            <a:off x="304800" y="5486400"/>
            <a:ext cx="1503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Comic Sans MS" pitchFamily="66" charset="0"/>
              </a:rPr>
              <a:t>winner </a:t>
            </a:r>
            <a:r>
              <a:rPr lang="en-US" b="1">
                <a:solidFill>
                  <a:srgbClr val="FF0000"/>
                </a:solidFill>
                <a:latin typeface="Comic Sans MS" pitchFamily="66" charset="0"/>
                <a:sym typeface="Symbol" pitchFamily="18" charset="2"/>
              </a:rPr>
              <a:t></a:t>
            </a:r>
            <a:endParaRPr lang="en-US">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4483">
                                            <p:txEl>
                                              <p:pRg st="0" end="0"/>
                                            </p:txEl>
                                          </p:spTgt>
                                        </p:tgtEl>
                                        <p:attrNameLst>
                                          <p:attrName>style.visibility</p:attrName>
                                        </p:attrNameLst>
                                      </p:cBhvr>
                                      <p:to>
                                        <p:strVal val="visible"/>
                                      </p:to>
                                    </p:set>
                                    <p:anim calcmode="lin" valueType="num">
                                      <p:cBhvr additive="base">
                                        <p:cTn id="7" dur="500" fill="hold"/>
                                        <p:tgtEl>
                                          <p:spTgt spid="4044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448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4483">
                                            <p:txEl>
                                              <p:pRg st="1" end="1"/>
                                            </p:txEl>
                                          </p:spTgt>
                                        </p:tgtEl>
                                        <p:attrNameLst>
                                          <p:attrName>style.visibility</p:attrName>
                                        </p:attrNameLst>
                                      </p:cBhvr>
                                      <p:to>
                                        <p:strVal val="visible"/>
                                      </p:to>
                                    </p:set>
                                    <p:anim calcmode="lin" valueType="num">
                                      <p:cBhvr additive="base">
                                        <p:cTn id="13" dur="500" fill="hold"/>
                                        <p:tgtEl>
                                          <p:spTgt spid="40448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4483">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4483">
                                            <p:txEl>
                                              <p:pRg st="2" end="2"/>
                                            </p:txEl>
                                          </p:spTgt>
                                        </p:tgtEl>
                                        <p:attrNameLst>
                                          <p:attrName>style.visibility</p:attrName>
                                        </p:attrNameLst>
                                      </p:cBhvr>
                                      <p:to>
                                        <p:strVal val="visible"/>
                                      </p:to>
                                    </p:set>
                                    <p:anim calcmode="lin" valueType="num">
                                      <p:cBhvr additive="base">
                                        <p:cTn id="19" dur="500" fill="hold"/>
                                        <p:tgtEl>
                                          <p:spTgt spid="40448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4483">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04483">
                                            <p:txEl>
                                              <p:pRg st="3" end="3"/>
                                            </p:txEl>
                                          </p:spTgt>
                                        </p:tgtEl>
                                        <p:attrNameLst>
                                          <p:attrName>style.visibility</p:attrName>
                                        </p:attrNameLst>
                                      </p:cBhvr>
                                      <p:to>
                                        <p:strVal val="visible"/>
                                      </p:to>
                                    </p:set>
                                    <p:anim calcmode="lin" valueType="num">
                                      <p:cBhvr additive="base">
                                        <p:cTn id="25" dur="500" fill="hold"/>
                                        <p:tgtEl>
                                          <p:spTgt spid="40448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4483">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par>
                                <p:cTn id="27" presetID="2" presetClass="entr" presetSubtype="8" fill="hold" grpId="0" nodeType="withEffect">
                                  <p:stCondLst>
                                    <p:cond delay="0"/>
                                  </p:stCondLst>
                                  <p:childTnLst>
                                    <p:set>
                                      <p:cBhvr>
                                        <p:cTn id="28" dur="1" fill="hold">
                                          <p:stCondLst>
                                            <p:cond delay="0"/>
                                          </p:stCondLst>
                                        </p:cTn>
                                        <p:tgtEl>
                                          <p:spTgt spid="404483">
                                            <p:txEl>
                                              <p:pRg st="4" end="4"/>
                                            </p:txEl>
                                          </p:spTgt>
                                        </p:tgtEl>
                                        <p:attrNameLst>
                                          <p:attrName>style.visibility</p:attrName>
                                        </p:attrNameLst>
                                      </p:cBhvr>
                                      <p:to>
                                        <p:strVal val="visible"/>
                                      </p:to>
                                    </p:set>
                                    <p:anim calcmode="lin" valueType="num">
                                      <p:cBhvr additive="base">
                                        <p:cTn id="29" dur="500" fill="hold"/>
                                        <p:tgtEl>
                                          <p:spTgt spid="404483">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404483">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2" name="Whoosh"/>
                                        </p:tgtEl>
                                      </p:cMediaNode>
                                    </p:audio>
                                  </p:subTnLst>
                                </p:cTn>
                              </p:par>
                              <p:par>
                                <p:cTn id="31" presetID="2" presetClass="entr" presetSubtype="8" fill="hold" grpId="0" nodeType="withEffect">
                                  <p:stCondLst>
                                    <p:cond delay="0"/>
                                  </p:stCondLst>
                                  <p:childTnLst>
                                    <p:set>
                                      <p:cBhvr>
                                        <p:cTn id="32" dur="1" fill="hold">
                                          <p:stCondLst>
                                            <p:cond delay="0"/>
                                          </p:stCondLst>
                                        </p:cTn>
                                        <p:tgtEl>
                                          <p:spTgt spid="404483">
                                            <p:txEl>
                                              <p:pRg st="5" end="5"/>
                                            </p:txEl>
                                          </p:spTgt>
                                        </p:tgtEl>
                                        <p:attrNameLst>
                                          <p:attrName>style.visibility</p:attrName>
                                        </p:attrNameLst>
                                      </p:cBhvr>
                                      <p:to>
                                        <p:strVal val="visible"/>
                                      </p:to>
                                    </p:set>
                                    <p:anim calcmode="lin" valueType="num">
                                      <p:cBhvr additive="base">
                                        <p:cTn id="33" dur="500" fill="hold"/>
                                        <p:tgtEl>
                                          <p:spTgt spid="404483">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404483">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1"/>
                                            </p:cond>
                                          </p:stCondLst>
                                          <p:endCondLst>
                                            <p:cond evt="onStopAudio" delay="0">
                                              <p:tgtEl>
                                                <p:sldTgt/>
                                              </p:tgtEl>
                                            </p:cond>
                                          </p:endCondLst>
                                        </p:cTn>
                                        <p:tgtEl>
                                          <p:sndTgt r:embed="rId2" name="Whoosh"/>
                                        </p:tgtEl>
                                      </p:cMediaNode>
                                    </p:audio>
                                  </p:subTnLst>
                                </p:cTn>
                              </p:par>
                              <p:par>
                                <p:cTn id="35" presetID="2" presetClass="entr" presetSubtype="8" fill="hold" grpId="0" nodeType="withEffect">
                                  <p:stCondLst>
                                    <p:cond delay="0"/>
                                  </p:stCondLst>
                                  <p:childTnLst>
                                    <p:set>
                                      <p:cBhvr>
                                        <p:cTn id="36" dur="1" fill="hold">
                                          <p:stCondLst>
                                            <p:cond delay="0"/>
                                          </p:stCondLst>
                                        </p:cTn>
                                        <p:tgtEl>
                                          <p:spTgt spid="404483">
                                            <p:txEl>
                                              <p:pRg st="6" end="6"/>
                                            </p:txEl>
                                          </p:spTgt>
                                        </p:tgtEl>
                                        <p:attrNameLst>
                                          <p:attrName>style.visibility</p:attrName>
                                        </p:attrNameLst>
                                      </p:cBhvr>
                                      <p:to>
                                        <p:strVal val="visible"/>
                                      </p:to>
                                    </p:set>
                                    <p:anim calcmode="lin" valueType="num">
                                      <p:cBhvr additive="base">
                                        <p:cTn id="37" dur="500" fill="hold"/>
                                        <p:tgtEl>
                                          <p:spTgt spid="404483">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04483">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04483">
                                            <p:txEl>
                                              <p:pRg st="7" end="7"/>
                                            </p:txEl>
                                          </p:spTgt>
                                        </p:tgtEl>
                                        <p:attrNameLst>
                                          <p:attrName>style.visibility</p:attrName>
                                        </p:attrNameLst>
                                      </p:cBhvr>
                                      <p:to>
                                        <p:strVal val="visible"/>
                                      </p:to>
                                    </p:set>
                                    <p:anim calcmode="lin" valueType="num">
                                      <p:cBhvr additive="base">
                                        <p:cTn id="43" dur="500" fill="hold"/>
                                        <p:tgtEl>
                                          <p:spTgt spid="404483">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04483">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
                                        </p:tgtEl>
                                      </p:cMediaNode>
                                    </p:audio>
                                  </p:subTnLst>
                                </p:cTn>
                              </p:par>
                              <p:par>
                                <p:cTn id="45" presetID="2" presetClass="entr" presetSubtype="8" fill="hold" grpId="0" nodeType="withEffect">
                                  <p:stCondLst>
                                    <p:cond delay="0"/>
                                  </p:stCondLst>
                                  <p:childTnLst>
                                    <p:set>
                                      <p:cBhvr>
                                        <p:cTn id="46" dur="1" fill="hold">
                                          <p:stCondLst>
                                            <p:cond delay="0"/>
                                          </p:stCondLst>
                                        </p:cTn>
                                        <p:tgtEl>
                                          <p:spTgt spid="404483">
                                            <p:txEl>
                                              <p:pRg st="8" end="8"/>
                                            </p:txEl>
                                          </p:spTgt>
                                        </p:tgtEl>
                                        <p:attrNameLst>
                                          <p:attrName>style.visibility</p:attrName>
                                        </p:attrNameLst>
                                      </p:cBhvr>
                                      <p:to>
                                        <p:strVal val="visible"/>
                                      </p:to>
                                    </p:set>
                                    <p:anim calcmode="lin" valueType="num">
                                      <p:cBhvr additive="base">
                                        <p:cTn id="47" dur="500" fill="hold"/>
                                        <p:tgtEl>
                                          <p:spTgt spid="404483">
                                            <p:txEl>
                                              <p:pRg st="8" end="8"/>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404483">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5"/>
                                            </p:cond>
                                          </p:stCondLst>
                                          <p:endCondLst>
                                            <p:cond evt="onStopAudio" delay="0">
                                              <p:tgtEl>
                                                <p:sldTgt/>
                                              </p:tgtEl>
                                            </p:cond>
                                          </p:endCondLst>
                                        </p:cTn>
                                        <p:tgtEl>
                                          <p:sndTgt r:embed="rId2" name="Whoosh"/>
                                        </p:tgtEl>
                                      </p:cMediaNode>
                                    </p:audio>
                                  </p:subTnLst>
                                </p:cTn>
                              </p:par>
                              <p:par>
                                <p:cTn id="49" presetID="2" presetClass="entr" presetSubtype="8" fill="hold" grpId="0" nodeType="withEffect">
                                  <p:stCondLst>
                                    <p:cond delay="0"/>
                                  </p:stCondLst>
                                  <p:childTnLst>
                                    <p:set>
                                      <p:cBhvr>
                                        <p:cTn id="50" dur="1" fill="hold">
                                          <p:stCondLst>
                                            <p:cond delay="0"/>
                                          </p:stCondLst>
                                        </p:cTn>
                                        <p:tgtEl>
                                          <p:spTgt spid="404483">
                                            <p:txEl>
                                              <p:pRg st="9" end="9"/>
                                            </p:txEl>
                                          </p:spTgt>
                                        </p:tgtEl>
                                        <p:attrNameLst>
                                          <p:attrName>style.visibility</p:attrName>
                                        </p:attrNameLst>
                                      </p:cBhvr>
                                      <p:to>
                                        <p:strVal val="visible"/>
                                      </p:to>
                                    </p:set>
                                    <p:anim calcmode="lin" valueType="num">
                                      <p:cBhvr additive="base">
                                        <p:cTn id="51" dur="500" fill="hold"/>
                                        <p:tgtEl>
                                          <p:spTgt spid="404483">
                                            <p:txEl>
                                              <p:pRg st="9" end="9"/>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404483">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9"/>
                                            </p:cond>
                                          </p:stCondLst>
                                          <p:endCondLst>
                                            <p:cond evt="onStopAudio" delay="0">
                                              <p:tgtEl>
                                                <p:sldTgt/>
                                              </p:tgtEl>
                                            </p:cond>
                                          </p:endCondLst>
                                        </p:cTn>
                                        <p:tgtEl>
                                          <p:sndTgt r:embed="rId2" name="Whoosh"/>
                                        </p:tgtEl>
                                      </p:cMediaNode>
                                    </p:audio>
                                  </p:subTnLst>
                                </p:cTn>
                              </p:par>
                              <p:par>
                                <p:cTn id="53" presetID="2" presetClass="entr" presetSubtype="8" fill="hold" grpId="0" nodeType="withEffect">
                                  <p:stCondLst>
                                    <p:cond delay="0"/>
                                  </p:stCondLst>
                                  <p:childTnLst>
                                    <p:set>
                                      <p:cBhvr>
                                        <p:cTn id="54" dur="1" fill="hold">
                                          <p:stCondLst>
                                            <p:cond delay="0"/>
                                          </p:stCondLst>
                                        </p:cTn>
                                        <p:tgtEl>
                                          <p:spTgt spid="404483">
                                            <p:txEl>
                                              <p:pRg st="10" end="10"/>
                                            </p:txEl>
                                          </p:spTgt>
                                        </p:tgtEl>
                                        <p:attrNameLst>
                                          <p:attrName>style.visibility</p:attrName>
                                        </p:attrNameLst>
                                      </p:cBhvr>
                                      <p:to>
                                        <p:strVal val="visible"/>
                                      </p:to>
                                    </p:set>
                                    <p:anim calcmode="lin" valueType="num">
                                      <p:cBhvr additive="base">
                                        <p:cTn id="55" dur="500" fill="hold"/>
                                        <p:tgtEl>
                                          <p:spTgt spid="404483">
                                            <p:txEl>
                                              <p:pRg st="10" end="10"/>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404483">
                                            <p:txEl>
                                              <p:pRg st="10" end="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2" name="Whoosh"/>
                                        </p:tgtEl>
                                      </p:cMediaNode>
                                    </p:audio>
                                  </p:subTnLst>
                                </p:cTn>
                              </p:par>
                              <p:par>
                                <p:cTn id="57" presetID="2" presetClass="entr" presetSubtype="8" fill="hold" grpId="0" nodeType="withEffect">
                                  <p:stCondLst>
                                    <p:cond delay="0"/>
                                  </p:stCondLst>
                                  <p:childTnLst>
                                    <p:set>
                                      <p:cBhvr>
                                        <p:cTn id="58" dur="1" fill="hold">
                                          <p:stCondLst>
                                            <p:cond delay="0"/>
                                          </p:stCondLst>
                                        </p:cTn>
                                        <p:tgtEl>
                                          <p:spTgt spid="404483">
                                            <p:txEl>
                                              <p:pRg st="11" end="11"/>
                                            </p:txEl>
                                          </p:spTgt>
                                        </p:tgtEl>
                                        <p:attrNameLst>
                                          <p:attrName>style.visibility</p:attrName>
                                        </p:attrNameLst>
                                      </p:cBhvr>
                                      <p:to>
                                        <p:strVal val="visible"/>
                                      </p:to>
                                    </p:set>
                                    <p:anim calcmode="lin" valueType="num">
                                      <p:cBhvr additive="base">
                                        <p:cTn id="59" dur="500" fill="hold"/>
                                        <p:tgtEl>
                                          <p:spTgt spid="404483">
                                            <p:txEl>
                                              <p:pRg st="11" end="11"/>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404483">
                                            <p:txEl>
                                              <p:pRg st="11" end="1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7"/>
                                            </p:cond>
                                          </p:stCondLst>
                                          <p:endCondLst>
                                            <p:cond evt="onStopAudio" delay="0">
                                              <p:tgtEl>
                                                <p:sldTgt/>
                                              </p:tgtEl>
                                            </p:cond>
                                          </p:endCondLst>
                                        </p:cTn>
                                        <p:tgtEl>
                                          <p:sndTgt r:embed="rId2" name="Whoosh"/>
                                        </p:tgtEl>
                                      </p:cMediaNode>
                                    </p:audio>
                                  </p:subTnLst>
                                </p:cTn>
                              </p:par>
                              <p:par>
                                <p:cTn id="61" presetID="2" presetClass="entr" presetSubtype="8" fill="hold" grpId="0" nodeType="withEffect">
                                  <p:stCondLst>
                                    <p:cond delay="0"/>
                                  </p:stCondLst>
                                  <p:childTnLst>
                                    <p:set>
                                      <p:cBhvr>
                                        <p:cTn id="62" dur="1" fill="hold">
                                          <p:stCondLst>
                                            <p:cond delay="0"/>
                                          </p:stCondLst>
                                        </p:cTn>
                                        <p:tgtEl>
                                          <p:spTgt spid="404483">
                                            <p:txEl>
                                              <p:pRg st="12" end="12"/>
                                            </p:txEl>
                                          </p:spTgt>
                                        </p:tgtEl>
                                        <p:attrNameLst>
                                          <p:attrName>style.visibility</p:attrName>
                                        </p:attrNameLst>
                                      </p:cBhvr>
                                      <p:to>
                                        <p:strVal val="visible"/>
                                      </p:to>
                                    </p:set>
                                    <p:anim calcmode="lin" valueType="num">
                                      <p:cBhvr additive="base">
                                        <p:cTn id="63" dur="500" fill="hold"/>
                                        <p:tgtEl>
                                          <p:spTgt spid="404483">
                                            <p:txEl>
                                              <p:pRg st="12" end="12"/>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404483">
                                            <p:txEl>
                                              <p:pRg st="12" end="1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1"/>
                                            </p:cond>
                                          </p:stCondLst>
                                          <p:endCondLst>
                                            <p:cond evt="onStopAudio" delay="0">
                                              <p:tgtEl>
                                                <p:sldTgt/>
                                              </p:tgtEl>
                                            </p:cond>
                                          </p:endCondLst>
                                        </p:cTn>
                                        <p:tgtEl>
                                          <p:sndTgt r:embed="rId2" name="Whoosh"/>
                                        </p:tgtEl>
                                      </p:cMediaNode>
                                    </p:audio>
                                  </p:sub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404484"/>
                                        </p:tgtEl>
                                        <p:attrNameLst>
                                          <p:attrName>style.visibility</p:attrName>
                                        </p:attrNameLst>
                                      </p:cBhvr>
                                      <p:to>
                                        <p:strVal val="visible"/>
                                      </p:to>
                                    </p:set>
                                    <p:anim calcmode="lin" valueType="num">
                                      <p:cBhvr additive="base">
                                        <p:cTn id="69" dur="500" fill="hold"/>
                                        <p:tgtEl>
                                          <p:spTgt spid="404484"/>
                                        </p:tgtEl>
                                        <p:attrNameLst>
                                          <p:attrName>ppt_x</p:attrName>
                                        </p:attrNameLst>
                                      </p:cBhvr>
                                      <p:tavLst>
                                        <p:tav tm="0">
                                          <p:val>
                                            <p:strVal val="0-#ppt_w/2"/>
                                          </p:val>
                                        </p:tav>
                                        <p:tav tm="100000">
                                          <p:val>
                                            <p:strVal val="#ppt_x"/>
                                          </p:val>
                                        </p:tav>
                                      </p:tavLst>
                                    </p:anim>
                                    <p:anim calcmode="lin" valueType="num">
                                      <p:cBhvr additive="base">
                                        <p:cTn id="70" dur="500" fill="hold"/>
                                        <p:tgtEl>
                                          <p:spTgt spid="4044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3" grpId="0" build="p" autoUpdateAnimBg="0"/>
      <p:bldP spid="404484"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 Cards</a:t>
            </a:r>
            <a:endParaRPr lang="en-US" dirty="0"/>
          </a:p>
        </p:txBody>
      </p:sp>
      <p:sp>
        <p:nvSpPr>
          <p:cNvPr id="3" name="Content Placeholder 2"/>
          <p:cNvSpPr>
            <a:spLocks noGrp="1"/>
          </p:cNvSpPr>
          <p:nvPr>
            <p:ph sz="half" idx="1"/>
          </p:nvPr>
        </p:nvSpPr>
        <p:spPr>
          <a:xfrm>
            <a:off x="457200" y="1600200"/>
            <a:ext cx="8458200" cy="4525963"/>
          </a:xfrm>
        </p:spPr>
        <p:txBody>
          <a:bodyPr/>
          <a:lstStyle/>
          <a:p>
            <a:r>
              <a:rPr lang="en-US" dirty="0" smtClean="0"/>
              <a:t>Many mobile phones use a special smart card called a </a:t>
            </a:r>
            <a:r>
              <a:rPr lang="en-US" b="1" dirty="0" smtClean="0"/>
              <a:t>subscriber identity module card (SIM card).</a:t>
            </a:r>
          </a:p>
          <a:p>
            <a:r>
              <a:rPr lang="en-US" dirty="0" smtClean="0"/>
              <a:t>A SIM card is issued by a network provider. It maintains personal and contact information for a user and allows the user to authenticate to the cellular network of the provider.</a:t>
            </a:r>
            <a:endParaRPr lang="en-US"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9</a:t>
            </a:fld>
            <a:endParaRPr lang="en-US"/>
          </a:p>
        </p:txBody>
      </p:sp>
      <p:pic>
        <p:nvPicPr>
          <p:cNvPr id="87042" name="Picture 2"/>
          <p:cNvPicPr>
            <a:picLocks noGrp="1" noChangeAspect="1" noChangeArrowheads="1"/>
          </p:cNvPicPr>
          <p:nvPr>
            <p:ph sz="half" idx="2"/>
          </p:nvPr>
        </p:nvPicPr>
        <p:blipFill>
          <a:blip r:embed="rId2" cstate="print"/>
          <a:srcRect/>
          <a:stretch>
            <a:fillRect/>
          </a:stretch>
        </p:blipFill>
        <p:spPr bwMode="auto">
          <a:xfrm>
            <a:off x="2590800" y="4572000"/>
            <a:ext cx="4038600" cy="15667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553200" y="6248400"/>
            <a:ext cx="1905000" cy="457200"/>
          </a:xfrm>
          <a:prstGeom prst="rect">
            <a:avLst/>
          </a:prstGeom>
        </p:spPr>
        <p:txBody>
          <a:bodyPr/>
          <a:lstStyle/>
          <a:p>
            <a:fld id="{2DD98115-34A7-4F3B-8634-88ED7395DD89}" type="slidenum">
              <a:rPr lang="en-US"/>
              <a:pPr/>
              <a:t>90</a:t>
            </a:fld>
            <a:endParaRPr lang="en-US"/>
          </a:p>
        </p:txBody>
      </p:sp>
      <p:sp>
        <p:nvSpPr>
          <p:cNvPr id="404482" name="Rectangle 2"/>
          <p:cNvSpPr>
            <a:spLocks noGrp="1" noChangeArrowheads="1"/>
          </p:cNvSpPr>
          <p:nvPr>
            <p:ph type="title"/>
          </p:nvPr>
        </p:nvSpPr>
        <p:spPr>
          <a:xfrm>
            <a:off x="685800" y="381000"/>
            <a:ext cx="7772400" cy="533400"/>
          </a:xfrm>
        </p:spPr>
        <p:txBody>
          <a:bodyPr/>
          <a:lstStyle/>
          <a:p>
            <a:r>
              <a:rPr lang="en-US" sz="4000"/>
              <a:t>Password Experiment</a:t>
            </a:r>
          </a:p>
        </p:txBody>
      </p:sp>
      <p:sp>
        <p:nvSpPr>
          <p:cNvPr id="404483" name="Rectangle 3" descr="Rectangle: Click to edit Master text styles&#10;Second level&#10;Third level&#10;Fourth level&#10;Fifth level"/>
          <p:cNvSpPr>
            <a:spLocks noGrp="1" noChangeArrowheads="1"/>
          </p:cNvSpPr>
          <p:nvPr>
            <p:ph type="body" idx="1"/>
          </p:nvPr>
        </p:nvSpPr>
        <p:spPr>
          <a:xfrm>
            <a:off x="685800" y="914400"/>
            <a:ext cx="7848600" cy="5943600"/>
          </a:xfrm>
        </p:spPr>
        <p:txBody>
          <a:bodyPr/>
          <a:lstStyle/>
          <a:p>
            <a:pPr marL="609600" indent="-609600">
              <a:lnSpc>
                <a:spcPct val="80000"/>
              </a:lnSpc>
              <a:spcBef>
                <a:spcPct val="60000"/>
              </a:spcBef>
            </a:pPr>
            <a:r>
              <a:rPr lang="en-US" sz="2400"/>
              <a:t>A passphrase is a plain-language phrase, typically longer than a password, from which a virtual password is derived</a:t>
            </a:r>
          </a:p>
          <a:p>
            <a:pPr marL="609600" indent="-609600">
              <a:lnSpc>
                <a:spcPct val="80000"/>
              </a:lnSpc>
              <a:spcBef>
                <a:spcPct val="60000"/>
              </a:spcBef>
              <a:buFont typeface="Wingdings" pitchFamily="2" charset="2"/>
              <a:buNone/>
            </a:pPr>
            <a:r>
              <a:rPr lang="en-US" sz="2400"/>
              <a:t>Example: Alice loves Bob and Bob loves Trudy!</a:t>
            </a:r>
          </a:p>
          <a:p>
            <a:pPr marL="609600" indent="-609600">
              <a:lnSpc>
                <a:spcPct val="80000"/>
              </a:lnSpc>
              <a:spcBef>
                <a:spcPct val="60000"/>
              </a:spcBef>
              <a:buFont typeface="Wingdings" pitchFamily="2" charset="2"/>
              <a:buNone/>
            </a:pPr>
            <a:r>
              <a:rPr lang="en-US" sz="2400"/>
              <a:t>	AlBaBlT!</a:t>
            </a:r>
          </a:p>
          <a:p>
            <a:pPr marL="609600" indent="-609600">
              <a:lnSpc>
                <a:spcPct val="80000"/>
              </a:lnSpc>
              <a:spcBef>
                <a:spcPct val="60000"/>
              </a:spcBef>
            </a:pPr>
            <a:r>
              <a:rPr lang="en-US" sz="2400"/>
              <a:t>Three groups of users --- each group advised to select passwords as follows</a:t>
            </a:r>
          </a:p>
          <a:p>
            <a:pPr marL="990600" lvl="1" indent="-533400">
              <a:lnSpc>
                <a:spcPct val="80000"/>
              </a:lnSpc>
            </a:pPr>
            <a:r>
              <a:rPr lang="en-US" sz="2000" b="1">
                <a:solidFill>
                  <a:schemeClr val="accent2"/>
                </a:solidFill>
              </a:rPr>
              <a:t>Group A:</a:t>
            </a:r>
            <a:r>
              <a:rPr lang="en-US" sz="2000"/>
              <a:t> At least 6 chars, 1 non-letter</a:t>
            </a:r>
          </a:p>
          <a:p>
            <a:pPr marL="990600" lvl="1" indent="-533400">
              <a:lnSpc>
                <a:spcPct val="80000"/>
              </a:lnSpc>
            </a:pPr>
            <a:r>
              <a:rPr lang="en-US" sz="2000" b="1">
                <a:solidFill>
                  <a:schemeClr val="accent2"/>
                </a:solidFill>
              </a:rPr>
              <a:t>Group B:</a:t>
            </a:r>
            <a:r>
              <a:rPr lang="en-US" sz="2000"/>
              <a:t> Password based on passphrase</a:t>
            </a:r>
          </a:p>
          <a:p>
            <a:pPr marL="990600" lvl="1" indent="-533400">
              <a:lnSpc>
                <a:spcPct val="80000"/>
              </a:lnSpc>
            </a:pPr>
            <a:r>
              <a:rPr lang="en-US" sz="2000" b="1">
                <a:solidFill>
                  <a:schemeClr val="accent2"/>
                </a:solidFill>
              </a:rPr>
              <a:t>Group C:</a:t>
            </a:r>
            <a:r>
              <a:rPr lang="en-US" sz="2000"/>
              <a:t> 8 random characters</a:t>
            </a:r>
          </a:p>
          <a:p>
            <a:pPr marL="609600" indent="-609600">
              <a:lnSpc>
                <a:spcPct val="80000"/>
              </a:lnSpc>
            </a:pPr>
            <a:r>
              <a:rPr lang="en-US" sz="2400"/>
              <a:t>Results</a:t>
            </a:r>
          </a:p>
          <a:p>
            <a:pPr marL="990600" lvl="1" indent="-533400">
              <a:lnSpc>
                <a:spcPct val="80000"/>
              </a:lnSpc>
            </a:pPr>
            <a:r>
              <a:rPr lang="en-US" sz="2000" b="1">
                <a:solidFill>
                  <a:schemeClr val="accent2"/>
                </a:solidFill>
              </a:rPr>
              <a:t>Group A:</a:t>
            </a:r>
            <a:r>
              <a:rPr lang="en-US" sz="2000"/>
              <a:t> About 30% of pwds easy to crack</a:t>
            </a:r>
          </a:p>
          <a:p>
            <a:pPr marL="990600" lvl="1" indent="-533400">
              <a:lnSpc>
                <a:spcPct val="80000"/>
              </a:lnSpc>
            </a:pPr>
            <a:r>
              <a:rPr lang="en-US" sz="2000" b="1">
                <a:solidFill>
                  <a:schemeClr val="accent2"/>
                </a:solidFill>
              </a:rPr>
              <a:t>Group B:</a:t>
            </a:r>
            <a:r>
              <a:rPr lang="en-US" sz="2000"/>
              <a:t> About 10% cracked</a:t>
            </a:r>
          </a:p>
          <a:p>
            <a:pPr marL="1371600" lvl="2" indent="-457200">
              <a:lnSpc>
                <a:spcPct val="80000"/>
              </a:lnSpc>
            </a:pPr>
            <a:r>
              <a:rPr lang="en-US" sz="1800"/>
              <a:t>Passwords easy to remember</a:t>
            </a:r>
          </a:p>
          <a:p>
            <a:pPr marL="990600" lvl="1" indent="-533400">
              <a:lnSpc>
                <a:spcPct val="80000"/>
              </a:lnSpc>
            </a:pPr>
            <a:r>
              <a:rPr lang="en-US" sz="2000" b="1">
                <a:solidFill>
                  <a:schemeClr val="accent2"/>
                </a:solidFill>
              </a:rPr>
              <a:t>Group C:</a:t>
            </a:r>
            <a:r>
              <a:rPr lang="en-US" sz="2000"/>
              <a:t> About 10% cracked</a:t>
            </a:r>
          </a:p>
          <a:p>
            <a:pPr marL="1371600" lvl="2" indent="-457200">
              <a:lnSpc>
                <a:spcPct val="80000"/>
              </a:lnSpc>
            </a:pPr>
            <a:r>
              <a:rPr lang="en-US" sz="1800"/>
              <a:t>Passwords hard to remember</a:t>
            </a:r>
          </a:p>
          <a:p>
            <a:pPr marL="1371600" lvl="2" indent="-457200">
              <a:lnSpc>
                <a:spcPct val="80000"/>
              </a:lnSpc>
            </a:pPr>
            <a:endParaRPr lang="en-US" sz="1800"/>
          </a:p>
        </p:txBody>
      </p:sp>
      <p:sp>
        <p:nvSpPr>
          <p:cNvPr id="404484" name="Rectangle 4"/>
          <p:cNvSpPr>
            <a:spLocks noChangeArrowheads="1"/>
          </p:cNvSpPr>
          <p:nvPr/>
        </p:nvSpPr>
        <p:spPr bwMode="auto">
          <a:xfrm>
            <a:off x="304800" y="5486400"/>
            <a:ext cx="1503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Comic Sans MS" pitchFamily="66" charset="0"/>
              </a:rPr>
              <a:t>winner </a:t>
            </a:r>
            <a:r>
              <a:rPr lang="en-US" b="1">
                <a:solidFill>
                  <a:srgbClr val="FF0000"/>
                </a:solidFill>
                <a:latin typeface="Comic Sans MS" pitchFamily="66" charset="0"/>
                <a:sym typeface="Symbol" pitchFamily="18" charset="2"/>
              </a:rPr>
              <a:t></a:t>
            </a:r>
            <a:endParaRPr lang="en-US">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4483">
                                            <p:txEl>
                                              <p:pRg st="0" end="0"/>
                                            </p:txEl>
                                          </p:spTgt>
                                        </p:tgtEl>
                                        <p:attrNameLst>
                                          <p:attrName>style.visibility</p:attrName>
                                        </p:attrNameLst>
                                      </p:cBhvr>
                                      <p:to>
                                        <p:strVal val="visible"/>
                                      </p:to>
                                    </p:set>
                                    <p:anim calcmode="lin" valueType="num">
                                      <p:cBhvr additive="base">
                                        <p:cTn id="7" dur="500" fill="hold"/>
                                        <p:tgtEl>
                                          <p:spTgt spid="4044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448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4483">
                                            <p:txEl>
                                              <p:pRg st="1" end="1"/>
                                            </p:txEl>
                                          </p:spTgt>
                                        </p:tgtEl>
                                        <p:attrNameLst>
                                          <p:attrName>style.visibility</p:attrName>
                                        </p:attrNameLst>
                                      </p:cBhvr>
                                      <p:to>
                                        <p:strVal val="visible"/>
                                      </p:to>
                                    </p:set>
                                    <p:anim calcmode="lin" valueType="num">
                                      <p:cBhvr additive="base">
                                        <p:cTn id="13" dur="500" fill="hold"/>
                                        <p:tgtEl>
                                          <p:spTgt spid="40448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4483">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4483">
                                            <p:txEl>
                                              <p:pRg st="2" end="2"/>
                                            </p:txEl>
                                          </p:spTgt>
                                        </p:tgtEl>
                                        <p:attrNameLst>
                                          <p:attrName>style.visibility</p:attrName>
                                        </p:attrNameLst>
                                      </p:cBhvr>
                                      <p:to>
                                        <p:strVal val="visible"/>
                                      </p:to>
                                    </p:set>
                                    <p:anim calcmode="lin" valueType="num">
                                      <p:cBhvr additive="base">
                                        <p:cTn id="19" dur="500" fill="hold"/>
                                        <p:tgtEl>
                                          <p:spTgt spid="40448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4483">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04483">
                                            <p:txEl>
                                              <p:pRg st="3" end="3"/>
                                            </p:txEl>
                                          </p:spTgt>
                                        </p:tgtEl>
                                        <p:attrNameLst>
                                          <p:attrName>style.visibility</p:attrName>
                                        </p:attrNameLst>
                                      </p:cBhvr>
                                      <p:to>
                                        <p:strVal val="visible"/>
                                      </p:to>
                                    </p:set>
                                    <p:anim calcmode="lin" valueType="num">
                                      <p:cBhvr additive="base">
                                        <p:cTn id="25" dur="500" fill="hold"/>
                                        <p:tgtEl>
                                          <p:spTgt spid="40448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4483">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par>
                                <p:cTn id="27" presetID="2" presetClass="entr" presetSubtype="8" fill="hold" grpId="0" nodeType="withEffect">
                                  <p:stCondLst>
                                    <p:cond delay="0"/>
                                  </p:stCondLst>
                                  <p:childTnLst>
                                    <p:set>
                                      <p:cBhvr>
                                        <p:cTn id="28" dur="1" fill="hold">
                                          <p:stCondLst>
                                            <p:cond delay="0"/>
                                          </p:stCondLst>
                                        </p:cTn>
                                        <p:tgtEl>
                                          <p:spTgt spid="404483">
                                            <p:txEl>
                                              <p:pRg st="4" end="4"/>
                                            </p:txEl>
                                          </p:spTgt>
                                        </p:tgtEl>
                                        <p:attrNameLst>
                                          <p:attrName>style.visibility</p:attrName>
                                        </p:attrNameLst>
                                      </p:cBhvr>
                                      <p:to>
                                        <p:strVal val="visible"/>
                                      </p:to>
                                    </p:set>
                                    <p:anim calcmode="lin" valueType="num">
                                      <p:cBhvr additive="base">
                                        <p:cTn id="29" dur="500" fill="hold"/>
                                        <p:tgtEl>
                                          <p:spTgt spid="404483">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404483">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2" name="Whoosh"/>
                                        </p:tgtEl>
                                      </p:cMediaNode>
                                    </p:audio>
                                  </p:subTnLst>
                                </p:cTn>
                              </p:par>
                              <p:par>
                                <p:cTn id="31" presetID="2" presetClass="entr" presetSubtype="8" fill="hold" grpId="0" nodeType="withEffect">
                                  <p:stCondLst>
                                    <p:cond delay="0"/>
                                  </p:stCondLst>
                                  <p:childTnLst>
                                    <p:set>
                                      <p:cBhvr>
                                        <p:cTn id="32" dur="1" fill="hold">
                                          <p:stCondLst>
                                            <p:cond delay="0"/>
                                          </p:stCondLst>
                                        </p:cTn>
                                        <p:tgtEl>
                                          <p:spTgt spid="404483">
                                            <p:txEl>
                                              <p:pRg st="5" end="5"/>
                                            </p:txEl>
                                          </p:spTgt>
                                        </p:tgtEl>
                                        <p:attrNameLst>
                                          <p:attrName>style.visibility</p:attrName>
                                        </p:attrNameLst>
                                      </p:cBhvr>
                                      <p:to>
                                        <p:strVal val="visible"/>
                                      </p:to>
                                    </p:set>
                                    <p:anim calcmode="lin" valueType="num">
                                      <p:cBhvr additive="base">
                                        <p:cTn id="33" dur="500" fill="hold"/>
                                        <p:tgtEl>
                                          <p:spTgt spid="404483">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404483">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1"/>
                                            </p:cond>
                                          </p:stCondLst>
                                          <p:endCondLst>
                                            <p:cond evt="onStopAudio" delay="0">
                                              <p:tgtEl>
                                                <p:sldTgt/>
                                              </p:tgtEl>
                                            </p:cond>
                                          </p:endCondLst>
                                        </p:cTn>
                                        <p:tgtEl>
                                          <p:sndTgt r:embed="rId2" name="Whoosh"/>
                                        </p:tgtEl>
                                      </p:cMediaNode>
                                    </p:audio>
                                  </p:subTnLst>
                                </p:cTn>
                              </p:par>
                              <p:par>
                                <p:cTn id="35" presetID="2" presetClass="entr" presetSubtype="8" fill="hold" grpId="0" nodeType="withEffect">
                                  <p:stCondLst>
                                    <p:cond delay="0"/>
                                  </p:stCondLst>
                                  <p:childTnLst>
                                    <p:set>
                                      <p:cBhvr>
                                        <p:cTn id="36" dur="1" fill="hold">
                                          <p:stCondLst>
                                            <p:cond delay="0"/>
                                          </p:stCondLst>
                                        </p:cTn>
                                        <p:tgtEl>
                                          <p:spTgt spid="404483">
                                            <p:txEl>
                                              <p:pRg st="6" end="6"/>
                                            </p:txEl>
                                          </p:spTgt>
                                        </p:tgtEl>
                                        <p:attrNameLst>
                                          <p:attrName>style.visibility</p:attrName>
                                        </p:attrNameLst>
                                      </p:cBhvr>
                                      <p:to>
                                        <p:strVal val="visible"/>
                                      </p:to>
                                    </p:set>
                                    <p:anim calcmode="lin" valueType="num">
                                      <p:cBhvr additive="base">
                                        <p:cTn id="37" dur="500" fill="hold"/>
                                        <p:tgtEl>
                                          <p:spTgt spid="404483">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04483">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04483">
                                            <p:txEl>
                                              <p:pRg st="7" end="7"/>
                                            </p:txEl>
                                          </p:spTgt>
                                        </p:tgtEl>
                                        <p:attrNameLst>
                                          <p:attrName>style.visibility</p:attrName>
                                        </p:attrNameLst>
                                      </p:cBhvr>
                                      <p:to>
                                        <p:strVal val="visible"/>
                                      </p:to>
                                    </p:set>
                                    <p:anim calcmode="lin" valueType="num">
                                      <p:cBhvr additive="base">
                                        <p:cTn id="43" dur="500" fill="hold"/>
                                        <p:tgtEl>
                                          <p:spTgt spid="404483">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04483">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
                                        </p:tgtEl>
                                      </p:cMediaNode>
                                    </p:audio>
                                  </p:subTnLst>
                                </p:cTn>
                              </p:par>
                              <p:par>
                                <p:cTn id="45" presetID="2" presetClass="entr" presetSubtype="8" fill="hold" grpId="0" nodeType="withEffect">
                                  <p:stCondLst>
                                    <p:cond delay="0"/>
                                  </p:stCondLst>
                                  <p:childTnLst>
                                    <p:set>
                                      <p:cBhvr>
                                        <p:cTn id="46" dur="1" fill="hold">
                                          <p:stCondLst>
                                            <p:cond delay="0"/>
                                          </p:stCondLst>
                                        </p:cTn>
                                        <p:tgtEl>
                                          <p:spTgt spid="404483">
                                            <p:txEl>
                                              <p:pRg st="8" end="8"/>
                                            </p:txEl>
                                          </p:spTgt>
                                        </p:tgtEl>
                                        <p:attrNameLst>
                                          <p:attrName>style.visibility</p:attrName>
                                        </p:attrNameLst>
                                      </p:cBhvr>
                                      <p:to>
                                        <p:strVal val="visible"/>
                                      </p:to>
                                    </p:set>
                                    <p:anim calcmode="lin" valueType="num">
                                      <p:cBhvr additive="base">
                                        <p:cTn id="47" dur="500" fill="hold"/>
                                        <p:tgtEl>
                                          <p:spTgt spid="404483">
                                            <p:txEl>
                                              <p:pRg st="8" end="8"/>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404483">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5"/>
                                            </p:cond>
                                          </p:stCondLst>
                                          <p:endCondLst>
                                            <p:cond evt="onStopAudio" delay="0">
                                              <p:tgtEl>
                                                <p:sldTgt/>
                                              </p:tgtEl>
                                            </p:cond>
                                          </p:endCondLst>
                                        </p:cTn>
                                        <p:tgtEl>
                                          <p:sndTgt r:embed="rId2" name="Whoosh"/>
                                        </p:tgtEl>
                                      </p:cMediaNode>
                                    </p:audio>
                                  </p:subTnLst>
                                </p:cTn>
                              </p:par>
                              <p:par>
                                <p:cTn id="49" presetID="2" presetClass="entr" presetSubtype="8" fill="hold" grpId="0" nodeType="withEffect">
                                  <p:stCondLst>
                                    <p:cond delay="0"/>
                                  </p:stCondLst>
                                  <p:childTnLst>
                                    <p:set>
                                      <p:cBhvr>
                                        <p:cTn id="50" dur="1" fill="hold">
                                          <p:stCondLst>
                                            <p:cond delay="0"/>
                                          </p:stCondLst>
                                        </p:cTn>
                                        <p:tgtEl>
                                          <p:spTgt spid="404483">
                                            <p:txEl>
                                              <p:pRg st="9" end="9"/>
                                            </p:txEl>
                                          </p:spTgt>
                                        </p:tgtEl>
                                        <p:attrNameLst>
                                          <p:attrName>style.visibility</p:attrName>
                                        </p:attrNameLst>
                                      </p:cBhvr>
                                      <p:to>
                                        <p:strVal val="visible"/>
                                      </p:to>
                                    </p:set>
                                    <p:anim calcmode="lin" valueType="num">
                                      <p:cBhvr additive="base">
                                        <p:cTn id="51" dur="500" fill="hold"/>
                                        <p:tgtEl>
                                          <p:spTgt spid="404483">
                                            <p:txEl>
                                              <p:pRg st="9" end="9"/>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404483">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9"/>
                                            </p:cond>
                                          </p:stCondLst>
                                          <p:endCondLst>
                                            <p:cond evt="onStopAudio" delay="0">
                                              <p:tgtEl>
                                                <p:sldTgt/>
                                              </p:tgtEl>
                                            </p:cond>
                                          </p:endCondLst>
                                        </p:cTn>
                                        <p:tgtEl>
                                          <p:sndTgt r:embed="rId2" name="Whoosh"/>
                                        </p:tgtEl>
                                      </p:cMediaNode>
                                    </p:audio>
                                  </p:subTnLst>
                                </p:cTn>
                              </p:par>
                              <p:par>
                                <p:cTn id="53" presetID="2" presetClass="entr" presetSubtype="8" fill="hold" grpId="0" nodeType="withEffect">
                                  <p:stCondLst>
                                    <p:cond delay="0"/>
                                  </p:stCondLst>
                                  <p:childTnLst>
                                    <p:set>
                                      <p:cBhvr>
                                        <p:cTn id="54" dur="1" fill="hold">
                                          <p:stCondLst>
                                            <p:cond delay="0"/>
                                          </p:stCondLst>
                                        </p:cTn>
                                        <p:tgtEl>
                                          <p:spTgt spid="404483">
                                            <p:txEl>
                                              <p:pRg st="10" end="10"/>
                                            </p:txEl>
                                          </p:spTgt>
                                        </p:tgtEl>
                                        <p:attrNameLst>
                                          <p:attrName>style.visibility</p:attrName>
                                        </p:attrNameLst>
                                      </p:cBhvr>
                                      <p:to>
                                        <p:strVal val="visible"/>
                                      </p:to>
                                    </p:set>
                                    <p:anim calcmode="lin" valueType="num">
                                      <p:cBhvr additive="base">
                                        <p:cTn id="55" dur="500" fill="hold"/>
                                        <p:tgtEl>
                                          <p:spTgt spid="404483">
                                            <p:txEl>
                                              <p:pRg st="10" end="10"/>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404483">
                                            <p:txEl>
                                              <p:pRg st="10" end="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2" name="Whoosh"/>
                                        </p:tgtEl>
                                      </p:cMediaNode>
                                    </p:audio>
                                  </p:subTnLst>
                                </p:cTn>
                              </p:par>
                              <p:par>
                                <p:cTn id="57" presetID="2" presetClass="entr" presetSubtype="8" fill="hold" grpId="0" nodeType="withEffect">
                                  <p:stCondLst>
                                    <p:cond delay="0"/>
                                  </p:stCondLst>
                                  <p:childTnLst>
                                    <p:set>
                                      <p:cBhvr>
                                        <p:cTn id="58" dur="1" fill="hold">
                                          <p:stCondLst>
                                            <p:cond delay="0"/>
                                          </p:stCondLst>
                                        </p:cTn>
                                        <p:tgtEl>
                                          <p:spTgt spid="404483">
                                            <p:txEl>
                                              <p:pRg st="11" end="11"/>
                                            </p:txEl>
                                          </p:spTgt>
                                        </p:tgtEl>
                                        <p:attrNameLst>
                                          <p:attrName>style.visibility</p:attrName>
                                        </p:attrNameLst>
                                      </p:cBhvr>
                                      <p:to>
                                        <p:strVal val="visible"/>
                                      </p:to>
                                    </p:set>
                                    <p:anim calcmode="lin" valueType="num">
                                      <p:cBhvr additive="base">
                                        <p:cTn id="59" dur="500" fill="hold"/>
                                        <p:tgtEl>
                                          <p:spTgt spid="404483">
                                            <p:txEl>
                                              <p:pRg st="11" end="11"/>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404483">
                                            <p:txEl>
                                              <p:pRg st="11" end="1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7"/>
                                            </p:cond>
                                          </p:stCondLst>
                                          <p:endCondLst>
                                            <p:cond evt="onStopAudio" delay="0">
                                              <p:tgtEl>
                                                <p:sldTgt/>
                                              </p:tgtEl>
                                            </p:cond>
                                          </p:endCondLst>
                                        </p:cTn>
                                        <p:tgtEl>
                                          <p:sndTgt r:embed="rId2" name="Whoosh"/>
                                        </p:tgtEl>
                                      </p:cMediaNode>
                                    </p:audio>
                                  </p:subTnLst>
                                </p:cTn>
                              </p:par>
                              <p:par>
                                <p:cTn id="61" presetID="2" presetClass="entr" presetSubtype="8" fill="hold" grpId="0" nodeType="withEffect">
                                  <p:stCondLst>
                                    <p:cond delay="0"/>
                                  </p:stCondLst>
                                  <p:childTnLst>
                                    <p:set>
                                      <p:cBhvr>
                                        <p:cTn id="62" dur="1" fill="hold">
                                          <p:stCondLst>
                                            <p:cond delay="0"/>
                                          </p:stCondLst>
                                        </p:cTn>
                                        <p:tgtEl>
                                          <p:spTgt spid="404483">
                                            <p:txEl>
                                              <p:pRg st="12" end="12"/>
                                            </p:txEl>
                                          </p:spTgt>
                                        </p:tgtEl>
                                        <p:attrNameLst>
                                          <p:attrName>style.visibility</p:attrName>
                                        </p:attrNameLst>
                                      </p:cBhvr>
                                      <p:to>
                                        <p:strVal val="visible"/>
                                      </p:to>
                                    </p:set>
                                    <p:anim calcmode="lin" valueType="num">
                                      <p:cBhvr additive="base">
                                        <p:cTn id="63" dur="500" fill="hold"/>
                                        <p:tgtEl>
                                          <p:spTgt spid="404483">
                                            <p:txEl>
                                              <p:pRg st="12" end="12"/>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404483">
                                            <p:txEl>
                                              <p:pRg st="12" end="1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1"/>
                                            </p:cond>
                                          </p:stCondLst>
                                          <p:endCondLst>
                                            <p:cond evt="onStopAudio" delay="0">
                                              <p:tgtEl>
                                                <p:sldTgt/>
                                              </p:tgtEl>
                                            </p:cond>
                                          </p:endCondLst>
                                        </p:cTn>
                                        <p:tgtEl>
                                          <p:sndTgt r:embed="rId2" name="Whoosh"/>
                                        </p:tgtEl>
                                      </p:cMediaNode>
                                    </p:audio>
                                  </p:sub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404484"/>
                                        </p:tgtEl>
                                        <p:attrNameLst>
                                          <p:attrName>style.visibility</p:attrName>
                                        </p:attrNameLst>
                                      </p:cBhvr>
                                      <p:to>
                                        <p:strVal val="visible"/>
                                      </p:to>
                                    </p:set>
                                    <p:anim calcmode="lin" valueType="num">
                                      <p:cBhvr additive="base">
                                        <p:cTn id="69" dur="500" fill="hold"/>
                                        <p:tgtEl>
                                          <p:spTgt spid="404484"/>
                                        </p:tgtEl>
                                        <p:attrNameLst>
                                          <p:attrName>ppt_x</p:attrName>
                                        </p:attrNameLst>
                                      </p:cBhvr>
                                      <p:tavLst>
                                        <p:tav tm="0">
                                          <p:val>
                                            <p:strVal val="0-#ppt_w/2"/>
                                          </p:val>
                                        </p:tav>
                                        <p:tav tm="100000">
                                          <p:val>
                                            <p:strVal val="#ppt_x"/>
                                          </p:val>
                                        </p:tav>
                                      </p:tavLst>
                                    </p:anim>
                                    <p:anim calcmode="lin" valueType="num">
                                      <p:cBhvr additive="base">
                                        <p:cTn id="70" dur="500" fill="hold"/>
                                        <p:tgtEl>
                                          <p:spTgt spid="4044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3" grpId="0" build="p" autoUpdateAnimBg="0"/>
      <p:bldP spid="404484"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AEAA242B-5D68-4CB9-AB00-C3E186E6D47B}" type="slidenum">
              <a:rPr lang="en-US"/>
              <a:pPr/>
              <a:t>91</a:t>
            </a:fld>
            <a:endParaRPr lang="en-US"/>
          </a:p>
        </p:txBody>
      </p:sp>
      <p:sp>
        <p:nvSpPr>
          <p:cNvPr id="405506" name="Rectangle 2"/>
          <p:cNvSpPr>
            <a:spLocks noGrp="1" noChangeArrowheads="1"/>
          </p:cNvSpPr>
          <p:nvPr>
            <p:ph type="title"/>
          </p:nvPr>
        </p:nvSpPr>
        <p:spPr/>
        <p:txBody>
          <a:bodyPr/>
          <a:lstStyle/>
          <a:p>
            <a:r>
              <a:rPr lang="en-US"/>
              <a:t>Password Experiment</a:t>
            </a:r>
          </a:p>
        </p:txBody>
      </p:sp>
      <p:sp>
        <p:nvSpPr>
          <p:cNvPr id="405507"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sz="2800"/>
              <a:t>User compliance hard to achieve</a:t>
            </a:r>
          </a:p>
          <a:p>
            <a:pPr>
              <a:lnSpc>
                <a:spcPct val="90000"/>
              </a:lnSpc>
            </a:pPr>
            <a:r>
              <a:rPr lang="en-US" sz="2800"/>
              <a:t>In each case, 1/3rd did not comply (and about 1/3rd of those easy to crack!)</a:t>
            </a:r>
          </a:p>
          <a:p>
            <a:pPr>
              <a:lnSpc>
                <a:spcPct val="90000"/>
              </a:lnSpc>
            </a:pPr>
            <a:r>
              <a:rPr lang="en-US" sz="2800"/>
              <a:t>Assigned passwords sometimes best</a:t>
            </a:r>
          </a:p>
          <a:p>
            <a:pPr>
              <a:lnSpc>
                <a:spcPct val="90000"/>
              </a:lnSpc>
            </a:pPr>
            <a:r>
              <a:rPr lang="en-US" sz="2800"/>
              <a:t>If passwords not assigned, best advice is</a:t>
            </a:r>
          </a:p>
          <a:p>
            <a:pPr lvl="1">
              <a:lnSpc>
                <a:spcPct val="90000"/>
              </a:lnSpc>
            </a:pPr>
            <a:r>
              <a:rPr lang="en-US" sz="2400"/>
              <a:t>Choose passwords based on passphrase</a:t>
            </a:r>
          </a:p>
          <a:p>
            <a:pPr lvl="1">
              <a:lnSpc>
                <a:spcPct val="90000"/>
              </a:lnSpc>
            </a:pPr>
            <a:r>
              <a:rPr lang="en-US" sz="2400"/>
              <a:t>Use pwd cracking tool to test for weak pwds</a:t>
            </a:r>
          </a:p>
          <a:p>
            <a:pPr lvl="1">
              <a:lnSpc>
                <a:spcPct val="90000"/>
              </a:lnSpc>
            </a:pPr>
            <a:r>
              <a:rPr lang="en-US" sz="2400"/>
              <a:t>Require periodic password changes?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05507">
                                            <p:txEl>
                                              <p:pRg st="0" end="0"/>
                                            </p:txEl>
                                          </p:spTgt>
                                        </p:tgtEl>
                                        <p:attrNameLst>
                                          <p:attrName>style.visibility</p:attrName>
                                        </p:attrNameLst>
                                      </p:cBhvr>
                                      <p:to>
                                        <p:strVal val="visible"/>
                                      </p:to>
                                    </p:set>
                                    <p:animEffect transition="in" filter="box(out)">
                                      <p:cBhvr>
                                        <p:cTn id="7" dur="500"/>
                                        <p:tgtEl>
                                          <p:spTgt spid="40550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05507">
                                            <p:txEl>
                                              <p:pRg st="1" end="1"/>
                                            </p:txEl>
                                          </p:spTgt>
                                        </p:tgtEl>
                                        <p:attrNameLst>
                                          <p:attrName>style.visibility</p:attrName>
                                        </p:attrNameLst>
                                      </p:cBhvr>
                                      <p:to>
                                        <p:strVal val="visible"/>
                                      </p:to>
                                    </p:set>
                                    <p:animEffect transition="in" filter="box(out)">
                                      <p:cBhvr>
                                        <p:cTn id="12" dur="500"/>
                                        <p:tgtEl>
                                          <p:spTgt spid="405507">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05507">
                                            <p:txEl>
                                              <p:pRg st="2" end="2"/>
                                            </p:txEl>
                                          </p:spTgt>
                                        </p:tgtEl>
                                        <p:attrNameLst>
                                          <p:attrName>style.visibility</p:attrName>
                                        </p:attrNameLst>
                                      </p:cBhvr>
                                      <p:to>
                                        <p:strVal val="visible"/>
                                      </p:to>
                                    </p:set>
                                    <p:animEffect transition="in" filter="box(out)">
                                      <p:cBhvr>
                                        <p:cTn id="17" dur="500"/>
                                        <p:tgtEl>
                                          <p:spTgt spid="405507">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405507">
                                            <p:txEl>
                                              <p:pRg st="3" end="3"/>
                                            </p:txEl>
                                          </p:spTgt>
                                        </p:tgtEl>
                                        <p:attrNameLst>
                                          <p:attrName>style.visibility</p:attrName>
                                        </p:attrNameLst>
                                      </p:cBhvr>
                                      <p:to>
                                        <p:strVal val="visible"/>
                                      </p:to>
                                    </p:set>
                                    <p:animEffect transition="in" filter="box(out)">
                                      <p:cBhvr>
                                        <p:cTn id="22" dur="500"/>
                                        <p:tgtEl>
                                          <p:spTgt spid="405507">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405507">
                                            <p:txEl>
                                              <p:pRg st="4" end="4"/>
                                            </p:txEl>
                                          </p:spTgt>
                                        </p:tgtEl>
                                        <p:attrNameLst>
                                          <p:attrName>style.visibility</p:attrName>
                                        </p:attrNameLst>
                                      </p:cBhvr>
                                      <p:to>
                                        <p:strVal val="visible"/>
                                      </p:to>
                                    </p:set>
                                    <p:animEffect transition="in" filter="box(out)">
                                      <p:cBhvr>
                                        <p:cTn id="27" dur="500"/>
                                        <p:tgtEl>
                                          <p:spTgt spid="405507">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405507">
                                            <p:txEl>
                                              <p:pRg st="5" end="5"/>
                                            </p:txEl>
                                          </p:spTgt>
                                        </p:tgtEl>
                                        <p:attrNameLst>
                                          <p:attrName>style.visibility</p:attrName>
                                        </p:attrNameLst>
                                      </p:cBhvr>
                                      <p:to>
                                        <p:strVal val="visible"/>
                                      </p:to>
                                    </p:set>
                                    <p:animEffect transition="in" filter="box(out)">
                                      <p:cBhvr>
                                        <p:cTn id="32" dur="500"/>
                                        <p:tgtEl>
                                          <p:spTgt spid="405507">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405507">
                                            <p:txEl>
                                              <p:pRg st="6" end="6"/>
                                            </p:txEl>
                                          </p:spTgt>
                                        </p:tgtEl>
                                        <p:attrNameLst>
                                          <p:attrName>style.visibility</p:attrName>
                                        </p:attrNameLst>
                                      </p:cBhvr>
                                      <p:to>
                                        <p:strVal val="visible"/>
                                      </p:to>
                                    </p:set>
                                    <p:animEffect transition="in" filter="box(out)">
                                      <p:cBhvr>
                                        <p:cTn id="37" dur="500"/>
                                        <p:tgtEl>
                                          <p:spTgt spid="405507">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7" grpId="0" build="p" bldLvl="2"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4BB0E9B8-E40D-498C-8174-53A641D1E5BA}" type="slidenum">
              <a:rPr lang="en-US"/>
              <a:pPr/>
              <a:t>92</a:t>
            </a:fld>
            <a:endParaRPr lang="en-US"/>
          </a:p>
        </p:txBody>
      </p:sp>
      <p:sp>
        <p:nvSpPr>
          <p:cNvPr id="406530" name="Rectangle 2"/>
          <p:cNvSpPr>
            <a:spLocks noGrp="1" noChangeArrowheads="1"/>
          </p:cNvSpPr>
          <p:nvPr>
            <p:ph type="title"/>
          </p:nvPr>
        </p:nvSpPr>
        <p:spPr/>
        <p:txBody>
          <a:bodyPr/>
          <a:lstStyle/>
          <a:p>
            <a:r>
              <a:rPr lang="en-US"/>
              <a:t>Attacks on Passwords</a:t>
            </a:r>
          </a:p>
        </p:txBody>
      </p:sp>
      <p:sp>
        <p:nvSpPr>
          <p:cNvPr id="406531"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sz="2800" dirty="0"/>
              <a:t>Attacker could…</a:t>
            </a:r>
          </a:p>
          <a:p>
            <a:pPr lvl="1">
              <a:lnSpc>
                <a:spcPct val="90000"/>
              </a:lnSpc>
            </a:pPr>
            <a:r>
              <a:rPr lang="en-US" sz="2400" dirty="0" smtClean="0"/>
              <a:t>Target </a:t>
            </a:r>
            <a:r>
              <a:rPr lang="en-US" sz="2400" dirty="0"/>
              <a:t>one particular account</a:t>
            </a:r>
          </a:p>
          <a:p>
            <a:pPr lvl="1">
              <a:lnSpc>
                <a:spcPct val="90000"/>
              </a:lnSpc>
            </a:pPr>
            <a:r>
              <a:rPr lang="en-US" sz="2400" dirty="0"/>
              <a:t>Target any account on system</a:t>
            </a:r>
          </a:p>
          <a:p>
            <a:pPr lvl="1">
              <a:lnSpc>
                <a:spcPct val="90000"/>
              </a:lnSpc>
            </a:pPr>
            <a:r>
              <a:rPr lang="en-US" sz="2400" dirty="0"/>
              <a:t>Target any account on any system</a:t>
            </a:r>
          </a:p>
          <a:p>
            <a:pPr lvl="1">
              <a:lnSpc>
                <a:spcPct val="90000"/>
              </a:lnSpc>
            </a:pPr>
            <a:r>
              <a:rPr lang="en-US" sz="2400" dirty="0"/>
              <a:t>Attempt denial of service (</a:t>
            </a:r>
            <a:r>
              <a:rPr lang="en-US" sz="2400" dirty="0" err="1"/>
              <a:t>DoS</a:t>
            </a:r>
            <a:r>
              <a:rPr lang="en-US" sz="2400" dirty="0"/>
              <a:t>) attack</a:t>
            </a:r>
          </a:p>
          <a:p>
            <a:pPr>
              <a:lnSpc>
                <a:spcPct val="90000"/>
              </a:lnSpc>
            </a:pPr>
            <a:r>
              <a:rPr lang="en-US" sz="2800" dirty="0"/>
              <a:t>Common attack path</a:t>
            </a:r>
          </a:p>
          <a:p>
            <a:pPr lvl="1">
              <a:lnSpc>
                <a:spcPct val="90000"/>
              </a:lnSpc>
            </a:pPr>
            <a:r>
              <a:rPr lang="en-US" sz="2400" dirty="0"/>
              <a:t>Outsider </a:t>
            </a:r>
            <a:r>
              <a:rPr lang="en-US" sz="2400" dirty="0">
                <a:sym typeface="Symbol" pitchFamily="18" charset="2"/>
              </a:rPr>
              <a:t> normal user  administrator</a:t>
            </a:r>
          </a:p>
          <a:p>
            <a:pPr lvl="1">
              <a:lnSpc>
                <a:spcPct val="90000"/>
              </a:lnSpc>
            </a:pPr>
            <a:r>
              <a:rPr lang="en-US" sz="2400" dirty="0">
                <a:sym typeface="Symbol" pitchFamily="18" charset="2"/>
              </a:rPr>
              <a:t>May only require </a:t>
            </a:r>
            <a:r>
              <a:rPr lang="en-US" sz="2400" b="1" dirty="0">
                <a:solidFill>
                  <a:schemeClr val="accent2"/>
                </a:solidFill>
                <a:sym typeface="Symbol" pitchFamily="18" charset="2"/>
              </a:rPr>
              <a:t>one</a:t>
            </a:r>
            <a:r>
              <a:rPr lang="en-US" sz="2400" dirty="0">
                <a:sym typeface="Symbol" pitchFamily="18" charset="2"/>
              </a:rPr>
              <a:t> weak password!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6531">
                                            <p:txEl>
                                              <p:pRg st="0" end="0"/>
                                            </p:txEl>
                                          </p:spTgt>
                                        </p:tgtEl>
                                        <p:attrNameLst>
                                          <p:attrName>style.visibility</p:attrName>
                                        </p:attrNameLst>
                                      </p:cBhvr>
                                      <p:to>
                                        <p:strVal val="visible"/>
                                      </p:to>
                                    </p:set>
                                    <p:anim calcmode="lin" valueType="num">
                                      <p:cBhvr additive="base">
                                        <p:cTn id="7" dur="500" fill="hold"/>
                                        <p:tgtEl>
                                          <p:spTgt spid="4065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653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6531">
                                            <p:txEl>
                                              <p:pRg st="1" end="1"/>
                                            </p:txEl>
                                          </p:spTgt>
                                        </p:tgtEl>
                                        <p:attrNameLst>
                                          <p:attrName>style.visibility</p:attrName>
                                        </p:attrNameLst>
                                      </p:cBhvr>
                                      <p:to>
                                        <p:strVal val="visible"/>
                                      </p:to>
                                    </p:set>
                                    <p:anim calcmode="lin" valueType="num">
                                      <p:cBhvr additive="base">
                                        <p:cTn id="13" dur="500" fill="hold"/>
                                        <p:tgtEl>
                                          <p:spTgt spid="4065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6531">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6531">
                                            <p:txEl>
                                              <p:pRg st="2" end="2"/>
                                            </p:txEl>
                                          </p:spTgt>
                                        </p:tgtEl>
                                        <p:attrNameLst>
                                          <p:attrName>style.visibility</p:attrName>
                                        </p:attrNameLst>
                                      </p:cBhvr>
                                      <p:to>
                                        <p:strVal val="visible"/>
                                      </p:to>
                                    </p:set>
                                    <p:anim calcmode="lin" valueType="num">
                                      <p:cBhvr additive="base">
                                        <p:cTn id="19" dur="500" fill="hold"/>
                                        <p:tgtEl>
                                          <p:spTgt spid="40653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6531">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06531">
                                            <p:txEl>
                                              <p:pRg st="3" end="3"/>
                                            </p:txEl>
                                          </p:spTgt>
                                        </p:tgtEl>
                                        <p:attrNameLst>
                                          <p:attrName>style.visibility</p:attrName>
                                        </p:attrNameLst>
                                      </p:cBhvr>
                                      <p:to>
                                        <p:strVal val="visible"/>
                                      </p:to>
                                    </p:set>
                                    <p:anim calcmode="lin" valueType="num">
                                      <p:cBhvr additive="base">
                                        <p:cTn id="25" dur="500" fill="hold"/>
                                        <p:tgtEl>
                                          <p:spTgt spid="40653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6531">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06531">
                                            <p:txEl>
                                              <p:pRg st="4" end="4"/>
                                            </p:txEl>
                                          </p:spTgt>
                                        </p:tgtEl>
                                        <p:attrNameLst>
                                          <p:attrName>style.visibility</p:attrName>
                                        </p:attrNameLst>
                                      </p:cBhvr>
                                      <p:to>
                                        <p:strVal val="visible"/>
                                      </p:to>
                                    </p:set>
                                    <p:anim calcmode="lin" valueType="num">
                                      <p:cBhvr additive="base">
                                        <p:cTn id="31" dur="500" fill="hold"/>
                                        <p:tgtEl>
                                          <p:spTgt spid="40653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06531">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06531">
                                            <p:txEl>
                                              <p:pRg st="5" end="5"/>
                                            </p:txEl>
                                          </p:spTgt>
                                        </p:tgtEl>
                                        <p:attrNameLst>
                                          <p:attrName>style.visibility</p:attrName>
                                        </p:attrNameLst>
                                      </p:cBhvr>
                                      <p:to>
                                        <p:strVal val="visible"/>
                                      </p:to>
                                    </p:set>
                                    <p:anim calcmode="lin" valueType="num">
                                      <p:cBhvr additive="base">
                                        <p:cTn id="37" dur="500" fill="hold"/>
                                        <p:tgtEl>
                                          <p:spTgt spid="40653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06531">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06531">
                                            <p:txEl>
                                              <p:pRg st="6" end="6"/>
                                            </p:txEl>
                                          </p:spTgt>
                                        </p:tgtEl>
                                        <p:attrNameLst>
                                          <p:attrName>style.visibility</p:attrName>
                                        </p:attrNameLst>
                                      </p:cBhvr>
                                      <p:to>
                                        <p:strVal val="visible"/>
                                      </p:to>
                                    </p:set>
                                    <p:anim calcmode="lin" valueType="num">
                                      <p:cBhvr additive="base">
                                        <p:cTn id="43" dur="500" fill="hold"/>
                                        <p:tgtEl>
                                          <p:spTgt spid="40653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06531">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
                                        </p:tgtEl>
                                      </p:cMediaNode>
                                    </p:audio>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406531">
                                            <p:txEl>
                                              <p:pRg st="7" end="7"/>
                                            </p:txEl>
                                          </p:spTgt>
                                        </p:tgtEl>
                                        <p:attrNameLst>
                                          <p:attrName>style.visibility</p:attrName>
                                        </p:attrNameLst>
                                      </p:cBhvr>
                                      <p:to>
                                        <p:strVal val="visible"/>
                                      </p:to>
                                    </p:set>
                                    <p:anim calcmode="lin" valueType="num">
                                      <p:cBhvr additive="base">
                                        <p:cTn id="49" dur="500" fill="hold"/>
                                        <p:tgtEl>
                                          <p:spTgt spid="406531">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406531">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1" grpId="0" build="p" bldLvl="2"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125DCF08-3E1B-4BDA-B815-B1A34CFB960B}" type="slidenum">
              <a:rPr lang="en-US"/>
              <a:pPr/>
              <a:t>93</a:t>
            </a:fld>
            <a:endParaRPr lang="en-US"/>
          </a:p>
        </p:txBody>
      </p:sp>
      <p:sp>
        <p:nvSpPr>
          <p:cNvPr id="506882" name="Rectangle 2"/>
          <p:cNvSpPr>
            <a:spLocks noGrp="1" noChangeArrowheads="1"/>
          </p:cNvSpPr>
          <p:nvPr>
            <p:ph type="title"/>
          </p:nvPr>
        </p:nvSpPr>
        <p:spPr>
          <a:xfrm>
            <a:off x="609600" y="304800"/>
            <a:ext cx="8305800" cy="990600"/>
          </a:xfrm>
        </p:spPr>
        <p:txBody>
          <a:bodyPr/>
          <a:lstStyle/>
          <a:p>
            <a:r>
              <a:rPr lang="en-US" sz="3600"/>
              <a:t>Brute Force Tries-Pentium 4 performing 8 million guesses per second	</a:t>
            </a:r>
          </a:p>
        </p:txBody>
      </p:sp>
      <p:pic>
        <p:nvPicPr>
          <p:cNvPr id="506883" name="Picture 3" descr="Tbl09-01a"/>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1371600"/>
            <a:ext cx="8153400" cy="4851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29C04C93-D307-43A5-BDB1-F521989F58A5}" type="slidenum">
              <a:rPr lang="en-US"/>
              <a:pPr/>
              <a:t>94</a:t>
            </a:fld>
            <a:endParaRPr lang="en-US"/>
          </a:p>
        </p:txBody>
      </p:sp>
      <p:sp>
        <p:nvSpPr>
          <p:cNvPr id="407554" name="Rectangle 2"/>
          <p:cNvSpPr>
            <a:spLocks noGrp="1" noChangeArrowheads="1"/>
          </p:cNvSpPr>
          <p:nvPr>
            <p:ph type="title"/>
          </p:nvPr>
        </p:nvSpPr>
        <p:spPr/>
        <p:txBody>
          <a:bodyPr/>
          <a:lstStyle/>
          <a:p>
            <a:r>
              <a:rPr lang="en-US"/>
              <a:t>Password Retry</a:t>
            </a:r>
          </a:p>
        </p:txBody>
      </p:sp>
      <p:sp>
        <p:nvSpPr>
          <p:cNvPr id="407555" name="Rectangle 3" descr="Rectangle: Click to edit Master text styles&#10;Second level&#10;Third level&#10;Fourth level&#10;Fifth level"/>
          <p:cNvSpPr>
            <a:spLocks noGrp="1" noChangeArrowheads="1"/>
          </p:cNvSpPr>
          <p:nvPr>
            <p:ph type="body" idx="1"/>
          </p:nvPr>
        </p:nvSpPr>
        <p:spPr/>
        <p:txBody>
          <a:bodyPr/>
          <a:lstStyle/>
          <a:p>
            <a:r>
              <a:rPr lang="en-US"/>
              <a:t>Suppose system locks after 3 bad passwords. How long should it lock?</a:t>
            </a:r>
          </a:p>
          <a:p>
            <a:pPr lvl="1"/>
            <a:r>
              <a:rPr lang="en-US"/>
              <a:t>5 seconds</a:t>
            </a:r>
          </a:p>
          <a:p>
            <a:pPr lvl="1"/>
            <a:r>
              <a:rPr lang="en-US"/>
              <a:t>5 minutes</a:t>
            </a:r>
          </a:p>
          <a:p>
            <a:pPr lvl="1"/>
            <a:r>
              <a:rPr lang="en-US"/>
              <a:t>Until SA restores service</a:t>
            </a:r>
          </a:p>
          <a:p>
            <a:r>
              <a:rPr lang="en-US"/>
              <a:t>What are +’s and -’s of each?</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553200" y="6248400"/>
            <a:ext cx="1905000" cy="457200"/>
          </a:xfrm>
          <a:prstGeom prst="rect">
            <a:avLst/>
          </a:prstGeom>
        </p:spPr>
        <p:txBody>
          <a:bodyPr/>
          <a:lstStyle/>
          <a:p>
            <a:fld id="{BF7CE388-0430-4D06-8722-A64B29269D23}" type="slidenum">
              <a:rPr lang="en-US"/>
              <a:pPr/>
              <a:t>95</a:t>
            </a:fld>
            <a:endParaRPr lang="en-US"/>
          </a:p>
        </p:txBody>
      </p:sp>
      <p:sp>
        <p:nvSpPr>
          <p:cNvPr id="425986" name="Rectangle 2"/>
          <p:cNvSpPr>
            <a:spLocks noGrp="1" noChangeArrowheads="1"/>
          </p:cNvSpPr>
          <p:nvPr>
            <p:ph type="title"/>
          </p:nvPr>
        </p:nvSpPr>
        <p:spPr/>
        <p:txBody>
          <a:bodyPr/>
          <a:lstStyle/>
          <a:p>
            <a:r>
              <a:rPr lang="en-US" sz="3600"/>
              <a:t>Using Passwords and One-Way Functions</a:t>
            </a:r>
          </a:p>
        </p:txBody>
      </p:sp>
      <p:sp>
        <p:nvSpPr>
          <p:cNvPr id="425987" name="Rectangle 3" descr="Rectangle: Click to edit Master text styles&#10;Second level&#10;Third level&#10;Fourth level&#10;Fifth level"/>
          <p:cNvSpPr>
            <a:spLocks noGrp="1" noChangeArrowheads="1"/>
          </p:cNvSpPr>
          <p:nvPr>
            <p:ph type="body" idx="1"/>
          </p:nvPr>
        </p:nvSpPr>
        <p:spPr>
          <a:xfrm>
            <a:off x="533400" y="1524000"/>
            <a:ext cx="7772400" cy="4114800"/>
          </a:xfrm>
        </p:spPr>
        <p:txBody>
          <a:bodyPr/>
          <a:lstStyle/>
          <a:p>
            <a:r>
              <a:rPr lang="en-US" sz="2800" dirty="0"/>
              <a:t>User’s password is not stored in the table</a:t>
            </a:r>
          </a:p>
          <a:p>
            <a:r>
              <a:rPr lang="en-US" sz="2800" dirty="0"/>
              <a:t>A one-way hash* of the password, </a:t>
            </a:r>
            <a:r>
              <a:rPr lang="en-US" sz="2800" i="1" dirty="0"/>
              <a:t>h</a:t>
            </a:r>
            <a:r>
              <a:rPr lang="en-US" sz="2800" dirty="0"/>
              <a:t>(password), is stored in the table</a:t>
            </a:r>
          </a:p>
          <a:p>
            <a:pPr lvl="1"/>
            <a:r>
              <a:rPr lang="en-US" sz="2400" i="1" dirty="0"/>
              <a:t>h</a:t>
            </a:r>
            <a:r>
              <a:rPr lang="en-US" sz="2400" dirty="0"/>
              <a:t>(</a:t>
            </a:r>
            <a:r>
              <a:rPr lang="en-US" sz="2400" dirty="0" err="1"/>
              <a:t>dumptruck</a:t>
            </a:r>
            <a:r>
              <a:rPr lang="en-US" sz="2400" dirty="0"/>
              <a:t>) = JFNXPEMD</a:t>
            </a:r>
          </a:p>
          <a:p>
            <a:pPr lvl="1"/>
            <a:r>
              <a:rPr lang="en-US" sz="2400" i="1" dirty="0"/>
              <a:t>h</a:t>
            </a:r>
            <a:r>
              <a:rPr lang="en-US" sz="2400" dirty="0"/>
              <a:t>(baseball) = WSAWFFVI</a:t>
            </a:r>
          </a:p>
          <a:p>
            <a:pPr>
              <a:buFont typeface="Wingdings" pitchFamily="2" charset="2"/>
              <a:buNone/>
            </a:pPr>
            <a:r>
              <a:rPr lang="en-US" sz="2800" dirty="0"/>
              <a:t>* hash is just a fancy word for a function or method that has few collisions and cannot be reversed</a:t>
            </a:r>
            <a:r>
              <a:rPr lang="en-US" sz="2800" dirty="0" smtClean="0"/>
              <a:t>. – i.e. no inverse function exists.</a:t>
            </a:r>
            <a:endParaRPr lang="en-US" sz="2800" dirty="0"/>
          </a:p>
        </p:txBody>
      </p:sp>
      <p:pic>
        <p:nvPicPr>
          <p:cNvPr id="4259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5486400"/>
            <a:ext cx="4360863" cy="12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55DF7E65-B101-4F29-97B5-3398619A3E6B}" type="slidenum">
              <a:rPr lang="en-US"/>
              <a:pPr/>
              <a:t>96</a:t>
            </a:fld>
            <a:endParaRPr lang="en-US"/>
          </a:p>
        </p:txBody>
      </p:sp>
      <p:sp>
        <p:nvSpPr>
          <p:cNvPr id="427010" name="Rectangle 2"/>
          <p:cNvSpPr>
            <a:spLocks noGrp="1" noChangeArrowheads="1"/>
          </p:cNvSpPr>
          <p:nvPr>
            <p:ph type="title"/>
          </p:nvPr>
        </p:nvSpPr>
        <p:spPr/>
        <p:txBody>
          <a:bodyPr/>
          <a:lstStyle/>
          <a:p>
            <a:r>
              <a:rPr lang="en-US" sz="3000"/>
              <a:t>Using Passwords and One-Way Functions (cont)</a:t>
            </a:r>
          </a:p>
        </p:txBody>
      </p:sp>
      <p:sp>
        <p:nvSpPr>
          <p:cNvPr id="427011" name="Rectangle 3" descr="Rectangle: Click to edit Master text styles&#10;Second level&#10;Third level&#10;Fourth level&#10;Fifth level"/>
          <p:cNvSpPr>
            <a:spLocks noGrp="1" noChangeArrowheads="1"/>
          </p:cNvSpPr>
          <p:nvPr>
            <p:ph type="body" idx="1"/>
          </p:nvPr>
        </p:nvSpPr>
        <p:spPr/>
        <p:txBody>
          <a:bodyPr/>
          <a:lstStyle/>
          <a:p>
            <a:r>
              <a:rPr lang="en-US" sz="2800"/>
              <a:t>User enters username and password</a:t>
            </a:r>
          </a:p>
          <a:p>
            <a:r>
              <a:rPr lang="en-US" sz="2800"/>
              <a:t>The operating system hashes the password</a:t>
            </a:r>
          </a:p>
          <a:p>
            <a:r>
              <a:rPr lang="en-US" sz="2800"/>
              <a:t>The operating system compares the result to the entry in the table</a:t>
            </a:r>
          </a:p>
          <a:p>
            <a:r>
              <a:rPr lang="en-US" sz="2800"/>
              <a:t>Match = user is assigned the corresponding uid</a:t>
            </a:r>
          </a:p>
          <a:p>
            <a:r>
              <a:rPr lang="en-US" sz="2800"/>
              <a:t>Advantage: password table does not have to be protected</a:t>
            </a:r>
          </a:p>
          <a:p>
            <a:r>
              <a:rPr lang="en-US" sz="2800"/>
              <a:t>Disadvantage: dictionary attacks do work</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553200" y="6248400"/>
            <a:ext cx="1905000" cy="457200"/>
          </a:xfrm>
          <a:prstGeom prst="rect">
            <a:avLst/>
          </a:prstGeom>
        </p:spPr>
        <p:txBody>
          <a:bodyPr/>
          <a:lstStyle/>
          <a:p>
            <a:fld id="{332DC585-BEE6-4290-B3FD-B46A285683EC}" type="slidenum">
              <a:rPr lang="en-US"/>
              <a:pPr/>
              <a:t>97</a:t>
            </a:fld>
            <a:endParaRPr lang="en-US"/>
          </a:p>
        </p:txBody>
      </p:sp>
      <p:sp>
        <p:nvSpPr>
          <p:cNvPr id="428034" name="Rectangle 2"/>
          <p:cNvSpPr>
            <a:spLocks noGrp="1" noChangeArrowheads="1"/>
          </p:cNvSpPr>
          <p:nvPr>
            <p:ph type="title"/>
          </p:nvPr>
        </p:nvSpPr>
        <p:spPr>
          <a:xfrm>
            <a:off x="609600" y="304800"/>
            <a:ext cx="7772400" cy="609600"/>
          </a:xfrm>
        </p:spPr>
        <p:txBody>
          <a:bodyPr/>
          <a:lstStyle/>
          <a:p>
            <a:r>
              <a:rPr lang="en-US" sz="3200"/>
              <a:t>A Dictionary Attack</a:t>
            </a:r>
          </a:p>
        </p:txBody>
      </p:sp>
      <p:sp>
        <p:nvSpPr>
          <p:cNvPr id="428035" name="Rectangle 3" descr="Rectangle: Click to edit Master text styles&#10;Second level&#10;Third level&#10;Fourth level&#10;Fifth level"/>
          <p:cNvSpPr>
            <a:spLocks noGrp="1" noChangeArrowheads="1"/>
          </p:cNvSpPr>
          <p:nvPr>
            <p:ph type="body" idx="1"/>
          </p:nvPr>
        </p:nvSpPr>
        <p:spPr>
          <a:xfrm>
            <a:off x="685800" y="1143000"/>
            <a:ext cx="7772400" cy="4114800"/>
          </a:xfrm>
        </p:spPr>
        <p:txBody>
          <a:bodyPr/>
          <a:lstStyle/>
          <a:p>
            <a:r>
              <a:rPr lang="en-US" sz="2400"/>
              <a:t>An attacker can compile a </a:t>
            </a:r>
            <a:r>
              <a:rPr lang="en-US" sz="2400" b="1"/>
              <a:t>dictionary</a:t>
            </a:r>
            <a:r>
              <a:rPr lang="en-US" sz="2400"/>
              <a:t> of several thousand common words and compute the hash for each one:</a:t>
            </a:r>
          </a:p>
          <a:p>
            <a:pPr>
              <a:buFont typeface="Wingdings" pitchFamily="2" charset="2"/>
              <a:buNone/>
            </a:pPr>
            <a:endParaRPr lang="en-US" sz="2400"/>
          </a:p>
          <a:p>
            <a:pPr>
              <a:buFont typeface="Wingdings" pitchFamily="2" charset="2"/>
              <a:buNone/>
            </a:pPr>
            <a:endParaRPr lang="en-US" sz="2800"/>
          </a:p>
          <a:p>
            <a:pPr>
              <a:buFont typeface="Wingdings" pitchFamily="2" charset="2"/>
              <a:buNone/>
            </a:pPr>
            <a:endParaRPr lang="en-US"/>
          </a:p>
          <a:p>
            <a:pPr>
              <a:buFont typeface="Wingdings" pitchFamily="2" charset="2"/>
              <a:buNone/>
            </a:pPr>
            <a:endParaRPr lang="en-US"/>
          </a:p>
          <a:p>
            <a:endParaRPr lang="en-US" sz="2400"/>
          </a:p>
          <a:p>
            <a:endParaRPr lang="en-US" sz="2400"/>
          </a:p>
          <a:p>
            <a:r>
              <a:rPr lang="en-US" sz="2400"/>
              <a:t>Look for matches between the dictionary and the password table</a:t>
            </a:r>
          </a:p>
          <a:p>
            <a:pPr lvl="1"/>
            <a:r>
              <a:rPr lang="en-US" sz="2000"/>
              <a:t>Example: </a:t>
            </a:r>
            <a:r>
              <a:rPr lang="en-US" sz="1800"/>
              <a:t>WSAWFFVI tells us Bob’s password is baseball</a:t>
            </a:r>
          </a:p>
        </p:txBody>
      </p:sp>
      <p:pic>
        <p:nvPicPr>
          <p:cNvPr id="4280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438400"/>
            <a:ext cx="3400425"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12EE23DD-A0FE-4745-9A8C-ECC16427B23A}" type="slidenum">
              <a:rPr lang="en-US"/>
              <a:pPr/>
              <a:t>98</a:t>
            </a:fld>
            <a:endParaRPr lang="en-US"/>
          </a:p>
        </p:txBody>
      </p:sp>
      <p:sp>
        <p:nvSpPr>
          <p:cNvPr id="429058" name="Rectangle 2"/>
          <p:cNvSpPr>
            <a:spLocks noGrp="1" noChangeArrowheads="1"/>
          </p:cNvSpPr>
          <p:nvPr>
            <p:ph type="title"/>
          </p:nvPr>
        </p:nvSpPr>
        <p:spPr>
          <a:xfrm>
            <a:off x="609600" y="304800"/>
            <a:ext cx="7772400" cy="457200"/>
          </a:xfrm>
        </p:spPr>
        <p:txBody>
          <a:bodyPr/>
          <a:lstStyle/>
          <a:p>
            <a:r>
              <a:rPr lang="en-US" sz="3200"/>
              <a:t>Dictionary Attacks (cont)</a:t>
            </a:r>
          </a:p>
        </p:txBody>
      </p:sp>
      <p:sp>
        <p:nvSpPr>
          <p:cNvPr id="429059" name="Rectangle 3" descr="Rectangle: Click to edit Master text styles&#10;Second level&#10;Third level&#10;Fourth level&#10;Fifth level"/>
          <p:cNvSpPr>
            <a:spLocks noGrp="1" noChangeArrowheads="1"/>
          </p:cNvSpPr>
          <p:nvPr>
            <p:ph type="body" idx="1"/>
          </p:nvPr>
        </p:nvSpPr>
        <p:spPr>
          <a:xfrm>
            <a:off x="381000" y="914400"/>
            <a:ext cx="7772400" cy="4114800"/>
          </a:xfrm>
        </p:spPr>
        <p:txBody>
          <a:bodyPr/>
          <a:lstStyle/>
          <a:p>
            <a:pPr>
              <a:lnSpc>
                <a:spcPct val="90000"/>
              </a:lnSpc>
            </a:pPr>
            <a:r>
              <a:rPr lang="en-US" sz="2400">
                <a:cs typeface="Times New Roman" pitchFamily="18" charset="0"/>
              </a:rPr>
              <a:t>Dictionary attacks are a serious problem:</a:t>
            </a:r>
          </a:p>
          <a:p>
            <a:pPr lvl="1">
              <a:lnSpc>
                <a:spcPct val="90000"/>
              </a:lnSpc>
            </a:pPr>
            <a:r>
              <a:rPr lang="en-US" sz="2000"/>
              <a:t>Costs an intruder very little to send tens of thousands of common words through the one-way function and check for matches</a:t>
            </a:r>
          </a:p>
          <a:p>
            <a:pPr lvl="1">
              <a:lnSpc>
                <a:spcPct val="90000"/>
              </a:lnSpc>
            </a:pPr>
            <a:r>
              <a:rPr lang="en-US" sz="2000"/>
              <a:t>Between 20 and 40 percent of the passwords on a typical system can be cracked in this way</a:t>
            </a:r>
          </a:p>
          <a:p>
            <a:pPr>
              <a:lnSpc>
                <a:spcPct val="90000"/>
              </a:lnSpc>
            </a:pPr>
            <a:r>
              <a:rPr lang="en-US" sz="2400"/>
              <a:t>Solution #1: don’t allow users to select their own passwords</a:t>
            </a:r>
          </a:p>
          <a:p>
            <a:pPr lvl="1">
              <a:lnSpc>
                <a:spcPct val="90000"/>
              </a:lnSpc>
            </a:pPr>
            <a:r>
              <a:rPr lang="en-US" sz="2000">
                <a:cs typeface="Times New Roman" pitchFamily="18" charset="0"/>
              </a:rPr>
              <a:t>System generates a random password for each user</a:t>
            </a:r>
            <a:endParaRPr lang="en-US" sz="2000"/>
          </a:p>
          <a:p>
            <a:pPr lvl="1">
              <a:lnSpc>
                <a:spcPct val="90000"/>
              </a:lnSpc>
            </a:pPr>
            <a:r>
              <a:rPr lang="en-US" sz="2000"/>
              <a:t>Drawback:</a:t>
            </a:r>
          </a:p>
          <a:p>
            <a:pPr lvl="2">
              <a:lnSpc>
                <a:spcPct val="90000"/>
              </a:lnSpc>
            </a:pPr>
            <a:r>
              <a:rPr lang="en-US" sz="2000">
                <a:cs typeface="Times New Roman" pitchFamily="18" charset="0"/>
              </a:rPr>
              <a:t>Many people find system-assigned passwords</a:t>
            </a:r>
            <a:r>
              <a:rPr lang="en-US" sz="2000"/>
              <a:t> hard to remember and therefore they write them down</a:t>
            </a:r>
          </a:p>
          <a:p>
            <a:pPr lvl="2">
              <a:lnSpc>
                <a:spcPct val="90000"/>
              </a:lnSpc>
            </a:pPr>
            <a:r>
              <a:rPr lang="en-US" sz="2000"/>
              <a:t>Example: </a:t>
            </a:r>
            <a:r>
              <a:rPr lang="en-US" sz="2000">
                <a:cs typeface="Times New Roman" pitchFamily="18" charset="0"/>
              </a:rPr>
              <a:t>L8f#n!.5rH’</a:t>
            </a:r>
          </a:p>
          <a:p>
            <a:pPr lvl="1">
              <a:lnSpc>
                <a:spcPct val="90000"/>
              </a:lnSpc>
            </a:pPr>
            <a:r>
              <a:rPr lang="en-US" sz="2400"/>
              <a:t>You can find huge numbers of post-it notes on screens, under keyboards, and in top drawers of desks that contain passwords!</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C14FAD5E-443B-44F1-BF58-92809C1AEAFC}" type="slidenum">
              <a:rPr lang="en-US"/>
              <a:pPr/>
              <a:t>99</a:t>
            </a:fld>
            <a:endParaRPr lang="en-US"/>
          </a:p>
        </p:txBody>
      </p:sp>
      <p:sp>
        <p:nvSpPr>
          <p:cNvPr id="430082" name="Rectangle 2"/>
          <p:cNvSpPr>
            <a:spLocks noGrp="1" noChangeArrowheads="1"/>
          </p:cNvSpPr>
          <p:nvPr>
            <p:ph type="title"/>
          </p:nvPr>
        </p:nvSpPr>
        <p:spPr>
          <a:xfrm>
            <a:off x="609600" y="304800"/>
            <a:ext cx="7772400" cy="533400"/>
          </a:xfrm>
        </p:spPr>
        <p:txBody>
          <a:bodyPr/>
          <a:lstStyle/>
          <a:p>
            <a:r>
              <a:rPr lang="en-US" sz="3600"/>
              <a:t>Combating Dictionary Attacks</a:t>
            </a:r>
          </a:p>
        </p:txBody>
      </p:sp>
      <p:sp>
        <p:nvSpPr>
          <p:cNvPr id="430083" name="Rectangle 3" descr="Rectangle: Click to edit Master text styles&#10;Second level&#10;Third level&#10;Fourth level&#10;Fifth level"/>
          <p:cNvSpPr>
            <a:spLocks noGrp="1" noChangeArrowheads="1"/>
          </p:cNvSpPr>
          <p:nvPr>
            <p:ph type="body" idx="1"/>
          </p:nvPr>
        </p:nvSpPr>
        <p:spPr>
          <a:xfrm>
            <a:off x="533400" y="914400"/>
            <a:ext cx="8305800" cy="4114800"/>
          </a:xfrm>
        </p:spPr>
        <p:txBody>
          <a:bodyPr/>
          <a:lstStyle/>
          <a:p>
            <a:r>
              <a:rPr lang="en-US" sz="2800"/>
              <a:t>Solution #2: password checking</a:t>
            </a:r>
          </a:p>
          <a:p>
            <a:pPr lvl="1"/>
            <a:r>
              <a:rPr lang="en-US"/>
              <a:t>Allow users to choose their own passwords</a:t>
            </a:r>
          </a:p>
          <a:p>
            <a:pPr lvl="1"/>
            <a:r>
              <a:rPr lang="en-US"/>
              <a:t>Do not allow them to use passwords that are in a common dictionary</a:t>
            </a:r>
          </a:p>
          <a:p>
            <a:r>
              <a:rPr lang="en-US" sz="2800"/>
              <a:t>Solution #3: salt the password table</a:t>
            </a:r>
          </a:p>
          <a:p>
            <a:pPr lvl="1"/>
            <a:r>
              <a:rPr lang="en-US"/>
              <a:t>A </a:t>
            </a:r>
            <a:r>
              <a:rPr lang="en-US" b="1"/>
              <a:t>salt</a:t>
            </a:r>
            <a:r>
              <a:rPr lang="en-US"/>
              <a:t> is a random string that is concatenated with a password before sending it through the one-way hash function</a:t>
            </a:r>
          </a:p>
          <a:p>
            <a:pPr lvl="2"/>
            <a:r>
              <a:rPr lang="en-US" sz="2800"/>
              <a:t>Random salt value chosen by system</a:t>
            </a:r>
          </a:p>
          <a:p>
            <a:pPr lvl="3"/>
            <a:r>
              <a:rPr lang="en-US" sz="2800"/>
              <a:t>Example: plre</a:t>
            </a:r>
          </a:p>
          <a:p>
            <a:pPr lvl="2"/>
            <a:r>
              <a:rPr lang="en-US" sz="2800"/>
              <a:t>Password chosen by user</a:t>
            </a:r>
          </a:p>
          <a:p>
            <a:pPr lvl="3"/>
            <a:r>
              <a:rPr lang="en-US" sz="2800"/>
              <a:t>Example: baseball</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3330</TotalTime>
  <Pages>0</Pages>
  <Words>6213</Words>
  <Characters>0</Characters>
  <Application>Microsoft Office PowerPoint</Application>
  <PresentationFormat>On-screen Show (4:3)</PresentationFormat>
  <Lines>0</Lines>
  <Paragraphs>885</Paragraphs>
  <Slides>111</Slides>
  <Notes>7</Notes>
  <HiddenSlides>0</HiddenSlides>
  <MMClips>0</MMClips>
  <ScaleCrop>false</ScaleCrop>
  <HeadingPairs>
    <vt:vector size="4" baseType="variant">
      <vt:variant>
        <vt:lpstr>Theme</vt:lpstr>
      </vt:variant>
      <vt:variant>
        <vt:i4>1</vt:i4>
      </vt:variant>
      <vt:variant>
        <vt:lpstr>Slide Titles</vt:lpstr>
      </vt:variant>
      <vt:variant>
        <vt:i4>111</vt:i4>
      </vt:variant>
    </vt:vector>
  </HeadingPairs>
  <TitlesOfParts>
    <vt:vector size="112" baseType="lpstr">
      <vt:lpstr>Office Theme</vt:lpstr>
      <vt:lpstr>Section 2.3 – Authentication Technologies</vt:lpstr>
      <vt:lpstr>Authentication</vt:lpstr>
      <vt:lpstr>Barcodes</vt:lpstr>
      <vt:lpstr>Authentication via Barcodes</vt:lpstr>
      <vt:lpstr>Magnetic Stripe Cards</vt:lpstr>
      <vt:lpstr>Magnetic Stripe Card Security</vt:lpstr>
      <vt:lpstr>Smart Cards</vt:lpstr>
      <vt:lpstr>Smart Card Authentication</vt:lpstr>
      <vt:lpstr>SIM Cards</vt:lpstr>
      <vt:lpstr>SIM Card Security</vt:lpstr>
      <vt:lpstr>GSM Challenge-Response Protocol</vt:lpstr>
      <vt:lpstr>RFIDs</vt:lpstr>
      <vt:lpstr>RFID Technology</vt:lpstr>
      <vt:lpstr>RFID Technology</vt:lpstr>
      <vt:lpstr>Passports</vt:lpstr>
      <vt:lpstr>Passport Security</vt:lpstr>
      <vt:lpstr>Biometrics</vt:lpstr>
      <vt:lpstr>Something You Are</vt:lpstr>
      <vt:lpstr>Biometrics</vt:lpstr>
      <vt:lpstr>Requirements for Biometric Identification</vt:lpstr>
      <vt:lpstr>Biometric Identification</vt:lpstr>
      <vt:lpstr>Candidates for Biometric IDs</vt:lpstr>
      <vt:lpstr>Examples vs Ideal</vt:lpstr>
      <vt:lpstr>Why Biometrics?</vt:lpstr>
      <vt:lpstr>Biometric Modes</vt:lpstr>
      <vt:lpstr>Enrollment vs Recognition</vt:lpstr>
      <vt:lpstr>Cooperative Subjects</vt:lpstr>
      <vt:lpstr>Biometric Errors</vt:lpstr>
      <vt:lpstr>Modern History Fingerprints</vt:lpstr>
      <vt:lpstr>Modern History Fingerprints</vt:lpstr>
      <vt:lpstr>Passwords</vt:lpstr>
      <vt:lpstr>Originally - Using Passwords</vt:lpstr>
      <vt:lpstr>Why Passwords?</vt:lpstr>
      <vt:lpstr>Fingerprints Comparison</vt:lpstr>
      <vt:lpstr>Fingerprint Biometric</vt:lpstr>
      <vt:lpstr>Fingerprint Biometric</vt:lpstr>
      <vt:lpstr>Hand Geometry</vt:lpstr>
      <vt:lpstr>Hand Geometry</vt:lpstr>
      <vt:lpstr>Iris Patterns</vt:lpstr>
      <vt:lpstr>Iris Recognition: History</vt:lpstr>
      <vt:lpstr>Iris Scan</vt:lpstr>
      <vt:lpstr>Measuring Iris Similarity</vt:lpstr>
      <vt:lpstr>Iris Scan Error Rate</vt:lpstr>
      <vt:lpstr>Attack on Iris Scan</vt:lpstr>
      <vt:lpstr>Fingerprint Biometrics</vt:lpstr>
      <vt:lpstr>Hand Geometry Authentication</vt:lpstr>
      <vt:lpstr>Retinal Scanning</vt:lpstr>
      <vt:lpstr>Iris Scanning</vt:lpstr>
      <vt:lpstr>Signature Verification</vt:lpstr>
      <vt:lpstr>Equal Error Rate Comparison</vt:lpstr>
      <vt:lpstr>Biometrics: The Bottom Line</vt:lpstr>
      <vt:lpstr>Something You Have</vt:lpstr>
      <vt:lpstr>Something You Have</vt:lpstr>
      <vt:lpstr>Something You Have</vt:lpstr>
      <vt:lpstr>Password Generator – a Challenge-Handshake Method</vt:lpstr>
      <vt:lpstr>Password Generators are One-Time Passwords</vt:lpstr>
      <vt:lpstr>Single Sign-on</vt:lpstr>
      <vt:lpstr>Cookies</vt:lpstr>
      <vt:lpstr>Digital Signature</vt:lpstr>
      <vt:lpstr>How Much Trust Should One Place in a CA?</vt:lpstr>
      <vt:lpstr>Certificate-Based Authentication</vt:lpstr>
      <vt:lpstr>Security Tokens</vt:lpstr>
      <vt:lpstr>Cards or Tokens</vt:lpstr>
      <vt:lpstr>Types of Security Tokens</vt:lpstr>
      <vt:lpstr>Access Control Tokens</vt:lpstr>
      <vt:lpstr>Why Use Only One Strategy?</vt:lpstr>
      <vt:lpstr>2-factor Authentication</vt:lpstr>
      <vt:lpstr>Disadvantages of 2-factor Authentication</vt:lpstr>
      <vt:lpstr>Some Linux Specific Authentication Strategies</vt:lpstr>
      <vt:lpstr>Managing Linux Passwords</vt:lpstr>
      <vt:lpstr>Managing Linux Passwords</vt:lpstr>
      <vt:lpstr>Managing Linux Passwords</vt:lpstr>
      <vt:lpstr>Managing Linux Passwords</vt:lpstr>
      <vt:lpstr>Using Pluggable Authentication Modules</vt:lpstr>
      <vt:lpstr>Using Pluggable Authentication Modules</vt:lpstr>
      <vt:lpstr>Using Pluggable Authentication Modules</vt:lpstr>
      <vt:lpstr>Using Pluggable Authentication Modules</vt:lpstr>
      <vt:lpstr>Using Pluggable Authentication Modules</vt:lpstr>
      <vt:lpstr>Security Tools for Users</vt:lpstr>
      <vt:lpstr>Security Tools for Users</vt:lpstr>
      <vt:lpstr>Security Tools for Users</vt:lpstr>
      <vt:lpstr>Security Files and Utilities</vt:lpstr>
      <vt:lpstr>Security Files and Utilities</vt:lpstr>
      <vt:lpstr>Seeing Who Is Using Linux</vt:lpstr>
      <vt:lpstr>Good and Bad Passwords</vt:lpstr>
      <vt:lpstr>Selecting Strong Passwords</vt:lpstr>
      <vt:lpstr>Selecting Strong Passwords</vt:lpstr>
      <vt:lpstr>Selecting Strong Passwords</vt:lpstr>
      <vt:lpstr>Password Experiment</vt:lpstr>
      <vt:lpstr>Password Experiment</vt:lpstr>
      <vt:lpstr>Password Experiment</vt:lpstr>
      <vt:lpstr>Attacks on Passwords</vt:lpstr>
      <vt:lpstr>Brute Force Tries-Pentium 4 performing 8 million guesses per second </vt:lpstr>
      <vt:lpstr>Password Retry</vt:lpstr>
      <vt:lpstr>Using Passwords and One-Way Functions</vt:lpstr>
      <vt:lpstr>Using Passwords and One-Way Functions (cont)</vt:lpstr>
      <vt:lpstr>A Dictionary Attack</vt:lpstr>
      <vt:lpstr>Dictionary Attacks (cont)</vt:lpstr>
      <vt:lpstr>Combating Dictionary Attacks</vt:lpstr>
      <vt:lpstr>Salting the Password Table</vt:lpstr>
      <vt:lpstr>Salting the Password Table (cont)</vt:lpstr>
      <vt:lpstr>A Dictionary Attack</vt:lpstr>
      <vt:lpstr>Password Cracking – Some More Probabilities </vt:lpstr>
      <vt:lpstr>Password Cracking</vt:lpstr>
      <vt:lpstr>Password Cracking</vt:lpstr>
      <vt:lpstr>Password Cracking</vt:lpstr>
      <vt:lpstr>Other Password Issues</vt:lpstr>
      <vt:lpstr>Packet Sniffers</vt:lpstr>
      <vt:lpstr>Passwords</vt:lpstr>
      <vt:lpstr>Passwords</vt:lpstr>
      <vt:lpstr>Password Cracking Tools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Roberto Tamassia</dc:creator>
  <cp:lastModifiedBy>JWBaker</cp:lastModifiedBy>
  <cp:revision>132</cp:revision>
  <dcterms:modified xsi:type="dcterms:W3CDTF">2011-09-14T23:18:30Z</dcterms:modified>
</cp:coreProperties>
</file>